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slideLayouts/slideLayout17.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Override PartName="/ppt/slides/slide800.xml" ContentType="application/vnd.openxmlformats-officedocument.presentationml.slide+xml"/>
  <Override PartName="/ppt/slideLayouts/slideLayout60.xml" ContentType="application/vnd.openxmlformats-officedocument.presentationml.slideLayout+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745" r:id="rId5"/>
    <p:sldId id="660" r:id="rId6"/>
    <p:sldId id="671" r:id="rId7"/>
    <p:sldId id="672" r:id="rId8"/>
    <p:sldId id="673" r:id="rId9"/>
    <p:sldId id="674" r:id="rId10"/>
    <p:sldId id="670" r:id="rId11"/>
    <p:sldId id="655" r:id="rId12"/>
    <p:sldId id="661" r:id="rId13"/>
    <p:sldId id="662" r:id="rId14"/>
    <p:sldId id="659" r:id="rId15"/>
    <p:sldId id="664" r:id="rId16"/>
    <p:sldId id="723" r:id="rId17"/>
    <p:sldId id="665" r:id="rId18"/>
    <p:sldId id="666" r:id="rId19"/>
    <p:sldId id="776" r:id="rId20"/>
    <p:sldId id="667" r:id="rId21"/>
    <p:sldId id="668" r:id="rId22"/>
    <p:sldId id="669" r:id="rId23"/>
    <p:sldId id="775" r:id="rId24"/>
    <p:sldId id="257" r:id="rId25"/>
    <p:sldId id="718" r:id="rId26"/>
    <p:sldId id="764" r:id="rId27"/>
    <p:sldId id="765" r:id="rId28"/>
    <p:sldId id="736" r:id="rId29"/>
    <p:sldId id="738" r:id="rId30"/>
    <p:sldId id="677" r:id="rId31"/>
    <p:sldId id="678" r:id="rId32"/>
    <p:sldId id="737" r:id="rId33"/>
    <p:sldId id="681" r:id="rId34"/>
    <p:sldId id="663" r:id="rId35"/>
    <p:sldId id="680" r:id="rId36"/>
    <p:sldId id="769" r:id="rId37"/>
    <p:sldId id="679" r:id="rId38"/>
    <p:sldId id="675" r:id="rId39"/>
    <p:sldId id="685" r:id="rId40"/>
    <p:sldId id="740" r:id="rId41"/>
    <p:sldId id="748" r:id="rId42"/>
    <p:sldId id="749" r:id="rId43"/>
    <p:sldId id="755" r:id="rId44"/>
    <p:sldId id="767" r:id="rId45"/>
    <p:sldId id="689" r:id="rId46"/>
    <p:sldId id="771" r:id="rId47"/>
    <p:sldId id="770" r:id="rId48"/>
    <p:sldId id="690" r:id="rId49"/>
    <p:sldId id="741" r:id="rId50"/>
    <p:sldId id="739" r:id="rId51"/>
    <p:sldId id="691" r:id="rId52"/>
    <p:sldId id="742" r:id="rId53"/>
    <p:sldId id="743" r:id="rId54"/>
    <p:sldId id="744" r:id="rId55"/>
    <p:sldId id="772" r:id="rId56"/>
    <p:sldId id="688" r:id="rId57"/>
    <p:sldId id="715" r:id="rId58"/>
    <p:sldId id="757" r:id="rId59"/>
    <p:sldId id="756" r:id="rId60"/>
    <p:sldId id="682" r:id="rId61"/>
    <p:sldId id="683" r:id="rId62"/>
    <p:sldId id="747" r:id="rId63"/>
    <p:sldId id="777" r:id="rId64"/>
    <p:sldId id="724" r:id="rId65"/>
    <p:sldId id="727" r:id="rId66"/>
    <p:sldId id="728" r:id="rId67"/>
    <p:sldId id="726" r:id="rId68"/>
    <p:sldId id="773" r:id="rId69"/>
    <p:sldId id="774" r:id="rId70"/>
    <p:sldId id="692" r:id="rId71"/>
    <p:sldId id="693" r:id="rId72"/>
    <p:sldId id="758" r:id="rId73"/>
    <p:sldId id="684" r:id="rId74"/>
    <p:sldId id="759" r:id="rId75"/>
    <p:sldId id="746" r:id="rId76"/>
    <p:sldId id="778" r:id="rId77"/>
    <p:sldId id="779" r:id="rId78"/>
    <p:sldId id="780" r:id="rId79"/>
    <p:sldId id="719" r:id="rId80"/>
    <p:sldId id="761" r:id="rId81"/>
    <p:sldId id="720" r:id="rId82"/>
    <p:sldId id="762" r:id="rId83"/>
    <p:sldId id="763" r:id="rId84"/>
    <p:sldId id="760" r:id="rId85"/>
    <p:sldId id="721" r:id="rId86"/>
    <p:sldId id="687" r:id="rId87"/>
    <p:sldId id="658" r:id="rId88"/>
    <p:sldId id="686" r:id="rId89"/>
    <p:sldId id="694" r:id="rId90"/>
    <p:sldId id="695" r:id="rId91"/>
    <p:sldId id="698" r:id="rId92"/>
    <p:sldId id="699" r:id="rId93"/>
    <p:sldId id="696" r:id="rId94"/>
    <p:sldId id="697" r:id="rId95"/>
    <p:sldId id="702" r:id="rId96"/>
    <p:sldId id="703" r:id="rId97"/>
    <p:sldId id="704" r:id="rId98"/>
    <p:sldId id="701" r:id="rId99"/>
    <p:sldId id="705" r:id="rId100"/>
    <p:sldId id="706" r:id="rId101"/>
    <p:sldId id="700" r:id="rId102"/>
    <p:sldId id="708" r:id="rId103"/>
    <p:sldId id="707" r:id="rId104"/>
    <p:sldId id="709" r:id="rId105"/>
    <p:sldId id="710" r:id="rId106"/>
    <p:sldId id="711" r:id="rId107"/>
    <p:sldId id="712" r:id="rId108"/>
    <p:sldId id="714" r:id="rId109"/>
    <p:sldId id="729" r:id="rId110"/>
    <p:sldId id="754" r:id="rId111"/>
    <p:sldId id="731" r:id="rId112"/>
    <p:sldId id="732" r:id="rId113"/>
    <p:sldId id="733" r:id="rId114"/>
    <p:sldId id="734" r:id="rId115"/>
    <p:sldId id="735" r:id="rId116"/>
    <p:sldId id="753" r:id="rId117"/>
    <p:sldId id="752" r:id="rId118"/>
    <p:sldId id="751" r:id="rId119"/>
    <p:sldId id="781" r:id="rId120"/>
    <p:sldId id="783" r:id="rId121"/>
    <p:sldId id="782" r:id="rId12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87D9F8DA-A633-42B8-BEB4-CA0440C52EA8}">
          <p14:sldIdLst>
            <p14:sldId id="256"/>
            <p14:sldId id="259"/>
          </p14:sldIdLst>
        </p14:section>
        <p14:section name="Internet" id="{3A57F980-EC20-4D76-A761-8C2099B471FD}">
          <p14:sldIdLst>
            <p14:sldId id="260"/>
            <p14:sldId id="745"/>
            <p14:sldId id="660"/>
            <p14:sldId id="671"/>
            <p14:sldId id="672"/>
            <p14:sldId id="673"/>
            <p14:sldId id="674"/>
            <p14:sldId id="670"/>
            <p14:sldId id="655"/>
            <p14:sldId id="661"/>
            <p14:sldId id="662"/>
            <p14:sldId id="659"/>
            <p14:sldId id="664"/>
            <p14:sldId id="723"/>
            <p14:sldId id="665"/>
            <p14:sldId id="666"/>
            <p14:sldId id="776"/>
            <p14:sldId id="667"/>
            <p14:sldId id="668"/>
            <p14:sldId id="669"/>
            <p14:sldId id="775"/>
          </p14:sldIdLst>
        </p14:section>
        <p14:section name="Html" id="{C09B8AA2-CF67-47D4-B04D-AEE76362D251}">
          <p14:sldIdLst>
            <p14:sldId id="257"/>
            <p14:sldId id="718"/>
            <p14:sldId id="764"/>
            <p14:sldId id="765"/>
            <p14:sldId id="736"/>
            <p14:sldId id="738"/>
            <p14:sldId id="677"/>
            <p14:sldId id="678"/>
            <p14:sldId id="737"/>
            <p14:sldId id="681"/>
            <p14:sldId id="663"/>
            <p14:sldId id="680"/>
            <p14:sldId id="769"/>
            <p14:sldId id="679"/>
            <p14:sldId id="675"/>
            <p14:sldId id="685"/>
            <p14:sldId id="740"/>
            <p14:sldId id="748"/>
            <p14:sldId id="749"/>
            <p14:sldId id="755"/>
          </p14:sldIdLst>
        </p14:section>
        <p14:section name="Documentação do HTML" id="{72CFC0C2-1458-40D2-B237-3A012954967A}">
          <p14:sldIdLst>
            <p14:sldId id="767"/>
            <p14:sldId id="689"/>
            <p14:sldId id="771"/>
            <p14:sldId id="770"/>
            <p14:sldId id="690"/>
            <p14:sldId id="741"/>
            <p14:sldId id="739"/>
            <p14:sldId id="691"/>
            <p14:sldId id="742"/>
            <p14:sldId id="743"/>
            <p14:sldId id="744"/>
          </p14:sldIdLst>
        </p14:section>
        <p14:section name="Tags" id="{249600AA-686D-4792-AB62-7797EAB75EF1}">
          <p14:sldIdLst>
            <p14:sldId id="772"/>
            <p14:sldId id="688"/>
            <p14:sldId id="715"/>
            <p14:sldId id="757"/>
            <p14:sldId id="756"/>
            <p14:sldId id="682"/>
            <p14:sldId id="683"/>
            <p14:sldId id="747"/>
          </p14:sldIdLst>
        </p14:section>
        <p14:section name="Ferramentas" id="{EBB01DF9-D341-4F28-AF8A-83C58B923435}">
          <p14:sldIdLst>
            <p14:sldId id="777"/>
            <p14:sldId id="724"/>
            <p14:sldId id="727"/>
            <p14:sldId id="728"/>
            <p14:sldId id="726"/>
            <p14:sldId id="773"/>
            <p14:sldId id="774"/>
            <p14:sldId id="692"/>
            <p14:sldId id="693"/>
          </p14:sldIdLst>
        </p14:section>
        <p14:section name="Tags Link" id="{2B012893-0FD9-48D8-85CA-D3D3CB42E80D}">
          <p14:sldIdLst>
            <p14:sldId id="758"/>
            <p14:sldId id="684"/>
            <p14:sldId id="759"/>
            <p14:sldId id="746"/>
            <p14:sldId id="778"/>
            <p14:sldId id="779"/>
            <p14:sldId id="780"/>
            <p14:sldId id="719"/>
            <p14:sldId id="761"/>
            <p14:sldId id="720"/>
            <p14:sldId id="762"/>
            <p14:sldId id="763"/>
            <p14:sldId id="760"/>
            <p14:sldId id="721"/>
          </p14:sldIdLst>
        </p14:section>
        <p14:section name="Css" id="{C7DD8775-5080-49E9-A08E-F6F4A5204F47}">
          <p14:sldIdLst>
            <p14:sldId id="687"/>
            <p14:sldId id="658"/>
            <p14:sldId id="686"/>
            <p14:sldId id="694"/>
            <p14:sldId id="695"/>
            <p14:sldId id="698"/>
            <p14:sldId id="699"/>
            <p14:sldId id="696"/>
            <p14:sldId id="697"/>
            <p14:sldId id="702"/>
            <p14:sldId id="703"/>
            <p14:sldId id="704"/>
            <p14:sldId id="701"/>
            <p14:sldId id="705"/>
            <p14:sldId id="706"/>
            <p14:sldId id="700"/>
            <p14:sldId id="708"/>
            <p14:sldId id="707"/>
            <p14:sldId id="709"/>
            <p14:sldId id="710"/>
            <p14:sldId id="711"/>
            <p14:sldId id="712"/>
            <p14:sldId id="714"/>
            <p14:sldId id="729"/>
          </p14:sldIdLst>
        </p14:section>
        <p14:section name="Adicionando Fontes" id="{CF5F2DC1-645B-4CA4-A4E0-A408EA3BE699}">
          <p14:sldIdLst>
            <p14:sldId id="754"/>
            <p14:sldId id="731"/>
            <p14:sldId id="732"/>
            <p14:sldId id="733"/>
            <p14:sldId id="734"/>
            <p14:sldId id="735"/>
            <p14:sldId id="753"/>
            <p14:sldId id="752"/>
            <p14:sldId id="751"/>
          </p14:sldIdLst>
        </p14:section>
        <p14:section name="Extra" id="{188704D8-5155-4B7F-BFAA-7893F9670377}">
          <p14:sldIdLst>
            <p14:sldId id="781"/>
            <p14:sldId id="783"/>
            <p14:sldId id="7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D50"/>
    <a:srgbClr val="007ACC"/>
    <a:srgbClr val="161616"/>
    <a:srgbClr val="FFFFFF"/>
    <a:srgbClr val="253F6D"/>
    <a:srgbClr val="F48454"/>
    <a:srgbClr val="1F1F1F"/>
    <a:srgbClr val="F16529"/>
    <a:srgbClr val="044B96"/>
    <a:srgbClr val="E44D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6327"/>
  </p:normalViewPr>
  <p:slideViewPr>
    <p:cSldViewPr snapToGrid="0">
      <p:cViewPr varScale="1">
        <p:scale>
          <a:sx n="82" d="100"/>
          <a:sy n="82" d="100"/>
        </p:scale>
        <p:origin x="6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openxmlformats.org/officeDocument/2006/relationships/customXml" Target="../customXml/item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129" Type="http://schemas.openxmlformats.org/officeDocument/2006/relationships/customXml" Target="../customXml/item3.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10" name="Imagem 9" descr="Homem com chapéu rosa&#10;&#10;Descrição gerada automaticamente">
            <a:extLst>
              <a:ext uri="{FF2B5EF4-FFF2-40B4-BE49-F238E27FC236}">
                <a16:creationId xmlns:a16="http://schemas.microsoft.com/office/drawing/2014/main" id="{01933EB2-9C7D-08D4-B588-6D782F6D6E12}"/>
              </a:ext>
            </a:extLst>
          </p:cNvPr>
          <p:cNvPicPr>
            <a:picLocks noChangeAspect="1"/>
          </p:cNvPicPr>
          <p:nvPr userDrawn="1"/>
        </p:nvPicPr>
        <p:blipFill>
          <a:blip r:embed="rId2"/>
          <a:stretch>
            <a:fillRect/>
          </a:stretch>
        </p:blipFill>
        <p:spPr>
          <a:xfrm>
            <a:off x="-2000509" y="244184"/>
            <a:ext cx="8840149" cy="6624218"/>
          </a:xfrm>
          <a:prstGeom prst="rect">
            <a:avLst/>
          </a:prstGeom>
        </p:spPr>
      </p:pic>
      <p:pic>
        <p:nvPicPr>
          <p:cNvPr id="11" name="Imagem 10" descr="Texto, Logotipo&#10;&#10;Descrição gerada automaticamente">
            <a:extLst>
              <a:ext uri="{FF2B5EF4-FFF2-40B4-BE49-F238E27FC236}">
                <a16:creationId xmlns:a16="http://schemas.microsoft.com/office/drawing/2014/main" id="{04922618-C530-7EC0-4561-4B3FBEC486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36509" y="958542"/>
            <a:ext cx="4940916" cy="4940916"/>
          </a:xfrm>
          <a:prstGeom prst="rect">
            <a:avLst/>
          </a:prstGeom>
        </p:spPr>
      </p:pic>
      <p:pic>
        <p:nvPicPr>
          <p:cNvPr id="5" name="Imagem 4">
            <a:extLst>
              <a:ext uri="{FF2B5EF4-FFF2-40B4-BE49-F238E27FC236}">
                <a16:creationId xmlns:a16="http://schemas.microsoft.com/office/drawing/2014/main" id="{FEE1B381-5BCD-5E84-238E-FDDA2BEC1D35}"/>
              </a:ext>
            </a:extLst>
          </p:cNvPr>
          <p:cNvPicPr>
            <a:picLocks noChangeAspect="1"/>
          </p:cNvPicPr>
          <p:nvPr userDrawn="1"/>
        </p:nvPicPr>
        <p:blipFill rotWithShape="1">
          <a:blip r:embed="rId4"/>
          <a:srcRect b="20292"/>
          <a:stretch/>
        </p:blipFill>
        <p:spPr>
          <a:xfrm>
            <a:off x="10718902" y="205441"/>
            <a:ext cx="1257300" cy="753102"/>
          </a:xfrm>
          <a:prstGeom prst="rect">
            <a:avLst/>
          </a:prstGeom>
        </p:spPr>
      </p:pic>
    </p:spTree>
    <p:extLst>
      <p:ext uri="{BB962C8B-B14F-4D97-AF65-F5344CB8AC3E}">
        <p14:creationId xmlns:p14="http://schemas.microsoft.com/office/powerpoint/2010/main" val="2725292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75EC229-B034-E336-E788-C283D227AA86}"/>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3" name="Espaço Reservado para Rodapé 2">
            <a:extLst>
              <a:ext uri="{FF2B5EF4-FFF2-40B4-BE49-F238E27FC236}">
                <a16:creationId xmlns:a16="http://schemas.microsoft.com/office/drawing/2014/main" id="{EB4975B2-435D-CA74-453E-F889457C6C2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733DFB1-1725-F5D6-BA7F-E4FC89E2EDE9}"/>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5" name="Imagem 4" descr="Texto, Logotipo&#10;&#10;Descrição gerada automaticamente">
            <a:extLst>
              <a:ext uri="{FF2B5EF4-FFF2-40B4-BE49-F238E27FC236}">
                <a16:creationId xmlns:a16="http://schemas.microsoft.com/office/drawing/2014/main" id="{C8911843-BC73-13B4-FA95-6739EB5809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7302" y="540302"/>
            <a:ext cx="5777396" cy="5777396"/>
          </a:xfrm>
          <a:prstGeom prst="rect">
            <a:avLst/>
          </a:prstGeom>
        </p:spPr>
      </p:pic>
    </p:spTree>
    <p:extLst>
      <p:ext uri="{BB962C8B-B14F-4D97-AF65-F5344CB8AC3E}">
        <p14:creationId xmlns:p14="http://schemas.microsoft.com/office/powerpoint/2010/main" val="23226024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007F4-C4FC-D334-9A37-3B6C65871F7E}"/>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6DB49FC-8A9A-8374-71FF-4AB5BC3A1804}"/>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A61070D-E80A-FD3F-6835-17F2DB800C88}"/>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5" name="Espaço Reservado para Rodapé 4">
            <a:extLst>
              <a:ext uri="{FF2B5EF4-FFF2-40B4-BE49-F238E27FC236}">
                <a16:creationId xmlns:a16="http://schemas.microsoft.com/office/drawing/2014/main" id="{031BFC7E-1AB0-6901-FD65-6213303CBD1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12C8FE6-7B28-BC92-3164-42780156D601}"/>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309797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Em Branco">
    <p:spTree>
      <p:nvGrpSpPr>
        <p:cNvPr id="1" name=""/>
        <p:cNvGrpSpPr/>
        <p:nvPr/>
      </p:nvGrpSpPr>
      <p:grpSpPr>
        <a:xfrm>
          <a:off x="0" y="0"/>
          <a:ext cx="0" cy="0"/>
          <a:chOff x="0" y="0"/>
          <a:chExt cx="0" cy="0"/>
        </a:xfrm>
      </p:grpSpPr>
      <p:pic>
        <p:nvPicPr>
          <p:cNvPr id="7" name="Imagem 6" descr="Mulher com a mão no cabelo&#10;&#10;Descrição gerada automaticamente com confiança média">
            <a:extLst>
              <a:ext uri="{FF2B5EF4-FFF2-40B4-BE49-F238E27FC236}">
                <a16:creationId xmlns:a16="http://schemas.microsoft.com/office/drawing/2014/main" id="{5AEF4EB7-3FF9-6F3F-32C5-14EFC7100433}"/>
              </a:ext>
            </a:extLst>
          </p:cNvPr>
          <p:cNvPicPr>
            <a:picLocks noChangeAspect="1"/>
          </p:cNvPicPr>
          <p:nvPr userDrawn="1"/>
        </p:nvPicPr>
        <p:blipFill rotWithShape="1">
          <a:blip r:embed="rId2"/>
          <a:srcRect l="16325" r="17690"/>
          <a:stretch/>
        </p:blipFill>
        <p:spPr>
          <a:xfrm>
            <a:off x="0" y="19878"/>
            <a:ext cx="7235687" cy="6862810"/>
          </a:xfrm>
          <a:prstGeom prst="rect">
            <a:avLst/>
          </a:prstGeom>
        </p:spPr>
      </p:pic>
      <p:sp>
        <p:nvSpPr>
          <p:cNvPr id="2" name="Espaço Reservado para Data 1">
            <a:extLst>
              <a:ext uri="{FF2B5EF4-FFF2-40B4-BE49-F238E27FC236}">
                <a16:creationId xmlns:a16="http://schemas.microsoft.com/office/drawing/2014/main" id="{575EC229-B034-E336-E788-C283D227AA86}"/>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3" name="Espaço Reservado para Rodapé 2">
            <a:extLst>
              <a:ext uri="{FF2B5EF4-FFF2-40B4-BE49-F238E27FC236}">
                <a16:creationId xmlns:a16="http://schemas.microsoft.com/office/drawing/2014/main" id="{EB4975B2-435D-CA74-453E-F889457C6C2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733DFB1-1725-F5D6-BA7F-E4FC89E2EDE9}"/>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5" name="Imagem 4">
            <a:extLst>
              <a:ext uri="{FF2B5EF4-FFF2-40B4-BE49-F238E27FC236}">
                <a16:creationId xmlns:a16="http://schemas.microsoft.com/office/drawing/2014/main" id="{71EF8814-2BC9-45A5-98A6-F51B5238BDFD}"/>
              </a:ext>
            </a:extLst>
          </p:cNvPr>
          <p:cNvPicPr>
            <a:picLocks noChangeAspect="1"/>
          </p:cNvPicPr>
          <p:nvPr userDrawn="1"/>
        </p:nvPicPr>
        <p:blipFill>
          <a:blip r:embed="rId3"/>
          <a:stretch>
            <a:fillRect/>
          </a:stretch>
        </p:blipFill>
        <p:spPr>
          <a:xfrm>
            <a:off x="5600700" y="1331359"/>
            <a:ext cx="6019800" cy="3042342"/>
          </a:xfrm>
          <a:prstGeom prst="rect">
            <a:avLst/>
          </a:prstGeom>
        </p:spPr>
      </p:pic>
    </p:spTree>
    <p:extLst>
      <p:ext uri="{BB962C8B-B14F-4D97-AF65-F5344CB8AC3E}">
        <p14:creationId xmlns:p14="http://schemas.microsoft.com/office/powerpoint/2010/main" val="1988841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3B5C430-0AE0-94A1-A976-5C57EF208CE0}"/>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5279EA3-1FAB-FD41-A3FB-30B75804BC8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4EC843B-B410-E393-7439-269B097E013D}"/>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5" name="Espaço Reservado para Rodapé 4">
            <a:extLst>
              <a:ext uri="{FF2B5EF4-FFF2-40B4-BE49-F238E27FC236}">
                <a16:creationId xmlns:a16="http://schemas.microsoft.com/office/drawing/2014/main" id="{6005F491-8776-1590-D34D-06EEBA2738A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D60FB9-245E-6592-AB3B-F4F578E484C4}"/>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892692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69693-5753-1852-9CD2-3B368CB8481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BFF559B-AEB6-AB66-6D0D-F152C38050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7680D855-A188-463F-1162-47681BB1FD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634E517-5677-3B6E-78A7-EF3C3965E83F}"/>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6" name="Espaço Reservado para Rodapé 5">
            <a:extLst>
              <a:ext uri="{FF2B5EF4-FFF2-40B4-BE49-F238E27FC236}">
                <a16:creationId xmlns:a16="http://schemas.microsoft.com/office/drawing/2014/main" id="{2369A1EF-7D5F-EEE1-118D-A8FE46D5E89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BE1B6C0-4AE9-0340-0566-0A24FFA79D3C}"/>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1850810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36CA0-6D81-B436-D6C6-C7180ED2D13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C5974A3-6E8B-EAF5-A977-EAF241F02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998B36DD-A458-9E8B-81AE-3992D0949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113D947-15DF-450F-219C-1E442456F587}"/>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6" name="Espaço Reservado para Rodapé 5">
            <a:extLst>
              <a:ext uri="{FF2B5EF4-FFF2-40B4-BE49-F238E27FC236}">
                <a16:creationId xmlns:a16="http://schemas.microsoft.com/office/drawing/2014/main" id="{BFA24C81-89AD-FEF0-5BDE-312C1FF1834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177E8C1-2E3E-2847-CAEE-96315DC46DDD}"/>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2075027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EA9C5-B530-43CF-DAB9-11DF82B5875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ABF088-F9F0-ADCC-77B1-16EE3B50EA1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A8D58A-A7C4-E17C-3E9D-CB0F777FCC32}"/>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5" name="Espaço Reservado para Rodapé 4">
            <a:extLst>
              <a:ext uri="{FF2B5EF4-FFF2-40B4-BE49-F238E27FC236}">
                <a16:creationId xmlns:a16="http://schemas.microsoft.com/office/drawing/2014/main" id="{9F2CCC89-20E4-DA64-5C8D-4F243FC9987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AF8CB14-3EDD-031D-5E34-5C42120A9111}"/>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125268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B83BCF-0877-6902-7F9F-7C0593AA8E46}"/>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5BB78BE-9393-FDCF-B328-B022CCCA70C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4731F93-6E4B-8D7C-9269-2D259485C5E1}"/>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5" name="Espaço Reservado para Rodapé 4">
            <a:extLst>
              <a:ext uri="{FF2B5EF4-FFF2-40B4-BE49-F238E27FC236}">
                <a16:creationId xmlns:a16="http://schemas.microsoft.com/office/drawing/2014/main" id="{E86BC0B6-4EE9-C7DF-8518-107E12E2023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D599299-99B9-24F8-D10C-9D1529AEC180}"/>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522639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1E6F84-90F4-E612-1705-D72E4FF65B3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DAB6EE4A-A27B-B946-750D-D0318520AE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5FE2A31-32B4-8C51-F74B-2564029F7F78}"/>
              </a:ext>
            </a:extLst>
          </p:cNvPr>
          <p:cNvSpPr>
            <a:spLocks noGrp="1"/>
          </p:cNvSpPr>
          <p:nvPr>
            <p:ph type="dt" sz="half" idx="10"/>
          </p:nvPr>
        </p:nvSpPr>
        <p:spPr/>
        <p:txBody>
          <a:bodyPr/>
          <a:lstStyle/>
          <a:p>
            <a:fld id="{D0591A0F-5375-482F-95DB-09D331D376CF}" type="datetimeFigureOut">
              <a:rPr lang="pt-BR" smtClean="0"/>
              <a:t>30/01/2024</a:t>
            </a:fld>
            <a:endParaRPr lang="pt-BR"/>
          </a:p>
        </p:txBody>
      </p:sp>
      <p:sp>
        <p:nvSpPr>
          <p:cNvPr id="5" name="Espaço Reservado para Rodapé 4">
            <a:extLst>
              <a:ext uri="{FF2B5EF4-FFF2-40B4-BE49-F238E27FC236}">
                <a16:creationId xmlns:a16="http://schemas.microsoft.com/office/drawing/2014/main" id="{96E64E2D-079A-1690-E357-2F02FEACBE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5F6CF-EE3A-88B8-1AD0-E7EA6183A871}"/>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2344940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1E6F84-90F4-E612-1705-D72E4FF65B3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DAB6EE4A-A27B-B946-750D-D0318520AE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5FE2A31-32B4-8C51-F74B-2564029F7F78}"/>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5" name="Espaço Reservado para Rodapé 4">
            <a:extLst>
              <a:ext uri="{FF2B5EF4-FFF2-40B4-BE49-F238E27FC236}">
                <a16:creationId xmlns:a16="http://schemas.microsoft.com/office/drawing/2014/main" id="{96E64E2D-079A-1690-E357-2F02FEACBE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55F6CF-EE3A-88B8-1AD0-E7EA6183A871}"/>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585599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638AF3D6-91D4-15E8-18A1-D22A2F987B83}"/>
              </a:ext>
            </a:extLst>
          </p:cNvPr>
          <p:cNvPicPr>
            <a:picLocks noChangeAspect="1"/>
          </p:cNvPicPr>
          <p:nvPr userDrawn="1"/>
        </p:nvPicPr>
        <p:blipFill rotWithShape="1">
          <a:blip r:embed="rId2"/>
          <a:srcRect l="5746" r="6521"/>
          <a:stretch/>
        </p:blipFill>
        <p:spPr>
          <a:xfrm>
            <a:off x="0" y="5744817"/>
            <a:ext cx="12192000" cy="1119715"/>
          </a:xfrm>
          <a:prstGeom prst="rect">
            <a:avLst/>
          </a:prstGeom>
        </p:spPr>
      </p:pic>
      <p:sp>
        <p:nvSpPr>
          <p:cNvPr id="2" name="Título 1">
            <a:extLst>
              <a:ext uri="{FF2B5EF4-FFF2-40B4-BE49-F238E27FC236}">
                <a16:creationId xmlns:a16="http://schemas.microsoft.com/office/drawing/2014/main" id="{CDE69DBB-0AEF-3FB2-D055-EE7BB6B4B5F2}"/>
              </a:ext>
            </a:extLst>
          </p:cNvPr>
          <p:cNvSpPr>
            <a:spLocks noGrp="1"/>
          </p:cNvSpPr>
          <p:nvPr>
            <p:ph type="title"/>
          </p:nvPr>
        </p:nvSpPr>
        <p:spPr/>
        <p:txBody>
          <a:bodyPr/>
          <a:lstStyle>
            <a:lvl1pPr>
              <a:defRPr b="1">
                <a:solidFill>
                  <a:srgbClr val="F1931D"/>
                </a:solidFill>
                <a:latin typeface="+mn-lt"/>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097A3983-99D5-5675-4D14-DA5E7F0E84CC}"/>
              </a:ext>
            </a:extLst>
          </p:cNvPr>
          <p:cNvSpPr>
            <a:spLocks noGrp="1"/>
          </p:cNvSpPr>
          <p:nvPr>
            <p:ph idx="1"/>
          </p:nvPr>
        </p:nvSpPr>
        <p:spPr/>
        <p:txBody>
          <a:bodyPr/>
          <a:lstStyle>
            <a:lvl1pPr>
              <a:defRPr>
                <a:solidFill>
                  <a:srgbClr val="204C86"/>
                </a:solidFill>
              </a:defRPr>
            </a:lvl1pPr>
            <a:lvl2pPr>
              <a:defRPr>
                <a:solidFill>
                  <a:srgbClr val="204C86"/>
                </a:solidFill>
              </a:defRPr>
            </a:lvl2pPr>
            <a:lvl3pPr>
              <a:defRPr>
                <a:solidFill>
                  <a:srgbClr val="204C86"/>
                </a:solidFill>
              </a:defRPr>
            </a:lvl3pPr>
            <a:lvl4pPr>
              <a:defRPr>
                <a:solidFill>
                  <a:srgbClr val="204C86"/>
                </a:solidFill>
              </a:defRPr>
            </a:lvl4pPr>
            <a:lvl5pPr>
              <a:defRPr>
                <a:solidFill>
                  <a:srgbClr val="204C86"/>
                </a:solidFill>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303C8006-B69E-6BB6-B322-0E1E283895DF}"/>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5" name="Espaço Reservado para Rodapé 4">
            <a:extLst>
              <a:ext uri="{FF2B5EF4-FFF2-40B4-BE49-F238E27FC236}">
                <a16:creationId xmlns:a16="http://schemas.microsoft.com/office/drawing/2014/main" id="{ECD31F76-ED1E-6DB5-2C31-0D88B304E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DE8FB47-DFBC-FC18-4818-7CB23685CCDB}"/>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12" name="Imagem 11">
            <a:extLst>
              <a:ext uri="{FF2B5EF4-FFF2-40B4-BE49-F238E27FC236}">
                <a16:creationId xmlns:a16="http://schemas.microsoft.com/office/drawing/2014/main" id="{534ECEE0-C314-2158-616F-C7D801950507}"/>
              </a:ext>
            </a:extLst>
          </p:cNvPr>
          <p:cNvPicPr>
            <a:picLocks noChangeAspect="1"/>
          </p:cNvPicPr>
          <p:nvPr userDrawn="1"/>
        </p:nvPicPr>
        <p:blipFill>
          <a:blip r:embed="rId3"/>
          <a:stretch>
            <a:fillRect/>
          </a:stretch>
        </p:blipFill>
        <p:spPr>
          <a:xfrm>
            <a:off x="10764024" y="230188"/>
            <a:ext cx="1194920" cy="762715"/>
          </a:xfrm>
          <a:prstGeom prst="rect">
            <a:avLst/>
          </a:prstGeom>
        </p:spPr>
      </p:pic>
      <p:pic>
        <p:nvPicPr>
          <p:cNvPr id="9" name="Imagem 8">
            <a:extLst>
              <a:ext uri="{FF2B5EF4-FFF2-40B4-BE49-F238E27FC236}">
                <a16:creationId xmlns:a16="http://schemas.microsoft.com/office/drawing/2014/main" id="{FCCFF6DF-4C9F-AFF1-1FE8-CC68E99DFE8E}"/>
              </a:ext>
            </a:extLst>
          </p:cNvPr>
          <p:cNvPicPr>
            <a:picLocks noChangeAspect="1"/>
          </p:cNvPicPr>
          <p:nvPr userDrawn="1"/>
        </p:nvPicPr>
        <p:blipFill rotWithShape="1">
          <a:blip r:embed="rId4"/>
          <a:srcRect b="11200"/>
          <a:stretch/>
        </p:blipFill>
        <p:spPr>
          <a:xfrm>
            <a:off x="10914718" y="5967446"/>
            <a:ext cx="1086471" cy="725018"/>
          </a:xfrm>
          <a:prstGeom prst="rect">
            <a:avLst/>
          </a:prstGeom>
        </p:spPr>
      </p:pic>
    </p:spTree>
    <p:extLst>
      <p:ext uri="{BB962C8B-B14F-4D97-AF65-F5344CB8AC3E}">
        <p14:creationId xmlns:p14="http://schemas.microsoft.com/office/powerpoint/2010/main" val="3352932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805B87-C7A0-5EFC-F6E6-C82354CC17C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8D565A7-CB66-9346-96AC-B9F689AE8E9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8B40FCA-039A-2938-3C3D-80BAA1230BCF}"/>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5" name="Espaço Reservado para Rodapé 4">
            <a:extLst>
              <a:ext uri="{FF2B5EF4-FFF2-40B4-BE49-F238E27FC236}">
                <a16:creationId xmlns:a16="http://schemas.microsoft.com/office/drawing/2014/main" id="{7510F931-79E9-BA68-EB44-1C2254B8F57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A34348-EB6F-C63E-BA7F-AAEC329490D2}"/>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1541476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0CC77B81-FF6E-D103-2E13-EF61126EF140}"/>
              </a:ext>
            </a:extLst>
          </p:cNvPr>
          <p:cNvPicPr>
            <a:picLocks noChangeAspect="1"/>
          </p:cNvPicPr>
          <p:nvPr userDrawn="1"/>
        </p:nvPicPr>
        <p:blipFill rotWithShape="1">
          <a:blip r:embed="rId2"/>
          <a:srcRect l="5746" r="6521"/>
          <a:stretch/>
        </p:blipFill>
        <p:spPr>
          <a:xfrm>
            <a:off x="-36444" y="-38053"/>
            <a:ext cx="12264887" cy="6934106"/>
          </a:xfrm>
          <a:prstGeom prst="rect">
            <a:avLst/>
          </a:prstGeom>
        </p:spPr>
      </p:pic>
      <p:sp>
        <p:nvSpPr>
          <p:cNvPr id="2" name="Título 1">
            <a:extLst>
              <a:ext uri="{FF2B5EF4-FFF2-40B4-BE49-F238E27FC236}">
                <a16:creationId xmlns:a16="http://schemas.microsoft.com/office/drawing/2014/main" id="{4940EE35-6649-CCED-829E-E0D243140AA6}"/>
              </a:ext>
            </a:extLst>
          </p:cNvPr>
          <p:cNvSpPr>
            <a:spLocks noGrp="1"/>
          </p:cNvSpPr>
          <p:nvPr>
            <p:ph type="title"/>
          </p:nvPr>
        </p:nvSpPr>
        <p:spPr>
          <a:xfrm>
            <a:off x="831850" y="1709738"/>
            <a:ext cx="10515600" cy="2852737"/>
          </a:xfrm>
        </p:spPr>
        <p:txBody>
          <a:bodyPr anchor="b"/>
          <a:lstStyle>
            <a:lvl1pPr>
              <a:defRPr sz="6000" b="1">
                <a:solidFill>
                  <a:schemeClr val="bg1"/>
                </a:solidFill>
                <a:latin typeface="+mn-lt"/>
              </a:defRPr>
            </a:lvl1pPr>
          </a:lstStyle>
          <a:p>
            <a:r>
              <a:rPr lang="pt-BR"/>
              <a:t>Clique para editar o título Mestre</a:t>
            </a:r>
          </a:p>
        </p:txBody>
      </p:sp>
      <p:sp>
        <p:nvSpPr>
          <p:cNvPr id="3" name="Espaço Reservado para Texto 2">
            <a:extLst>
              <a:ext uri="{FF2B5EF4-FFF2-40B4-BE49-F238E27FC236}">
                <a16:creationId xmlns:a16="http://schemas.microsoft.com/office/drawing/2014/main" id="{048BD74A-079E-9014-25C4-7706CC9F41F7}"/>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5EB6AD57-CC58-8891-427F-E480CBD7F2F6}"/>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5" name="Espaço Reservado para Rodapé 4">
            <a:extLst>
              <a:ext uri="{FF2B5EF4-FFF2-40B4-BE49-F238E27FC236}">
                <a16:creationId xmlns:a16="http://schemas.microsoft.com/office/drawing/2014/main" id="{5B59CF5A-F74D-B205-889D-80D62B13FF8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EEE9EC-BA9A-C8DC-8698-065CEE4520C0}"/>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10" name="Imagem 9">
            <a:extLst>
              <a:ext uri="{FF2B5EF4-FFF2-40B4-BE49-F238E27FC236}">
                <a16:creationId xmlns:a16="http://schemas.microsoft.com/office/drawing/2014/main" id="{97622E05-1DAE-E674-C6AF-ACB510085054}"/>
              </a:ext>
            </a:extLst>
          </p:cNvPr>
          <p:cNvPicPr>
            <a:picLocks noChangeAspect="1"/>
          </p:cNvPicPr>
          <p:nvPr userDrawn="1"/>
        </p:nvPicPr>
        <p:blipFill rotWithShape="1">
          <a:blip r:embed="rId3"/>
          <a:srcRect b="10788"/>
          <a:stretch/>
        </p:blipFill>
        <p:spPr>
          <a:xfrm>
            <a:off x="10721664" y="192113"/>
            <a:ext cx="1311586" cy="879306"/>
          </a:xfrm>
          <a:prstGeom prst="rect">
            <a:avLst/>
          </a:prstGeom>
        </p:spPr>
      </p:pic>
    </p:spTree>
    <p:extLst>
      <p:ext uri="{BB962C8B-B14F-4D97-AF65-F5344CB8AC3E}">
        <p14:creationId xmlns:p14="http://schemas.microsoft.com/office/powerpoint/2010/main" val="2683668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66959-FEA3-A517-F3FE-25CA9649D51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B85A8FB-DB9C-57E9-2F44-146DC6F3CF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1965DE2-399D-7F55-3548-00AD5BBEE63E}"/>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5" name="Espaço Reservado para Rodapé 4">
            <a:extLst>
              <a:ext uri="{FF2B5EF4-FFF2-40B4-BE49-F238E27FC236}">
                <a16:creationId xmlns:a16="http://schemas.microsoft.com/office/drawing/2014/main" id="{DFA3C918-983C-F83A-86FC-5770D06134F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E5F9CE2-9356-7D68-6075-6253E6F76CB0}"/>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381627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pic>
        <p:nvPicPr>
          <p:cNvPr id="11" name="Imagem 10" descr="Homem de camisa azul e gravata olhando para o lado&#10;&#10;Descrição gerada automaticamente">
            <a:extLst>
              <a:ext uri="{FF2B5EF4-FFF2-40B4-BE49-F238E27FC236}">
                <a16:creationId xmlns:a16="http://schemas.microsoft.com/office/drawing/2014/main" id="{74B6E76E-38CC-0B15-2A6C-AF177444DF07}"/>
              </a:ext>
            </a:extLst>
          </p:cNvPr>
          <p:cNvPicPr>
            <a:picLocks noChangeAspect="1"/>
          </p:cNvPicPr>
          <p:nvPr userDrawn="1"/>
        </p:nvPicPr>
        <p:blipFill>
          <a:blip r:embed="rId2"/>
          <a:stretch>
            <a:fillRect/>
          </a:stretch>
        </p:blipFill>
        <p:spPr>
          <a:xfrm>
            <a:off x="-512068" y="1033882"/>
            <a:ext cx="7772400" cy="5824118"/>
          </a:xfrm>
          <a:prstGeom prst="rect">
            <a:avLst/>
          </a:prstGeom>
        </p:spPr>
      </p:pic>
      <p:sp>
        <p:nvSpPr>
          <p:cNvPr id="2" name="Título 1">
            <a:extLst>
              <a:ext uri="{FF2B5EF4-FFF2-40B4-BE49-F238E27FC236}">
                <a16:creationId xmlns:a16="http://schemas.microsoft.com/office/drawing/2014/main" id="{DC958A2C-C336-9E00-CE12-756E832FFF87}"/>
              </a:ext>
            </a:extLst>
          </p:cNvPr>
          <p:cNvSpPr>
            <a:spLocks noGrp="1"/>
          </p:cNvSpPr>
          <p:nvPr>
            <p:ph type="title"/>
          </p:nvPr>
        </p:nvSpPr>
        <p:spPr/>
        <p:txBody>
          <a:bodyPr/>
          <a:lstStyle>
            <a:lvl1pPr>
              <a:defRPr b="1">
                <a:solidFill>
                  <a:srgbClr val="204C86"/>
                </a:solidFill>
                <a:latin typeface="+mn-lt"/>
              </a:defRPr>
            </a:lvl1pPr>
          </a:lstStyle>
          <a:p>
            <a:r>
              <a:rPr lang="pt-BR"/>
              <a:t>Clique para editar o título Mestre</a:t>
            </a:r>
          </a:p>
        </p:txBody>
      </p:sp>
      <p:sp>
        <p:nvSpPr>
          <p:cNvPr id="4" name="Espaço Reservado para Conteúdo 3">
            <a:extLst>
              <a:ext uri="{FF2B5EF4-FFF2-40B4-BE49-F238E27FC236}">
                <a16:creationId xmlns:a16="http://schemas.microsoft.com/office/drawing/2014/main" id="{A468B87C-5D9A-BD20-05C4-7344E0400E4D}"/>
              </a:ext>
            </a:extLst>
          </p:cNvPr>
          <p:cNvSpPr>
            <a:spLocks noGrp="1"/>
          </p:cNvSpPr>
          <p:nvPr>
            <p:ph sz="half" idx="2"/>
          </p:nvPr>
        </p:nvSpPr>
        <p:spPr>
          <a:xfrm>
            <a:off x="6172200" y="1825625"/>
            <a:ext cx="5181600" cy="4351338"/>
          </a:xfrm>
        </p:spPr>
        <p:txBody>
          <a:bodyPr/>
          <a:lstStyle>
            <a:lvl1pPr>
              <a:defRPr>
                <a:solidFill>
                  <a:srgbClr val="F1931D"/>
                </a:solidFill>
              </a:defRPr>
            </a:lvl1pPr>
            <a:lvl2pPr>
              <a:defRPr>
                <a:solidFill>
                  <a:srgbClr val="F1931D"/>
                </a:solidFill>
              </a:defRPr>
            </a:lvl2pPr>
            <a:lvl3pPr>
              <a:defRPr>
                <a:solidFill>
                  <a:srgbClr val="F1931D"/>
                </a:solidFill>
              </a:defRPr>
            </a:lvl3pPr>
            <a:lvl4pPr>
              <a:defRPr>
                <a:solidFill>
                  <a:srgbClr val="F1931D"/>
                </a:solidFill>
              </a:defRPr>
            </a:lvl4pPr>
            <a:lvl5pPr>
              <a:defRPr>
                <a:solidFill>
                  <a:srgbClr val="F1931D"/>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74E537D-13AF-F8CA-0499-E3432A336FDD}"/>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6" name="Espaço Reservado para Rodapé 5">
            <a:extLst>
              <a:ext uri="{FF2B5EF4-FFF2-40B4-BE49-F238E27FC236}">
                <a16:creationId xmlns:a16="http://schemas.microsoft.com/office/drawing/2014/main" id="{771EF6DA-4C47-1B90-24C1-4C8D2194E5F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2148F4-4E3A-FBD6-72E6-9208086AF3A3}"/>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29669331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7EE365-B3A4-04A1-65A4-690112F0755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3EA0677-B41E-3407-F3F3-AC68F135237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FC0AE83-18B2-9A39-D23D-4BDF8246DA9B}"/>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BD5F883-8920-E935-1A97-7131DF62DA48}"/>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6" name="Espaço Reservado para Rodapé 5">
            <a:extLst>
              <a:ext uri="{FF2B5EF4-FFF2-40B4-BE49-F238E27FC236}">
                <a16:creationId xmlns:a16="http://schemas.microsoft.com/office/drawing/2014/main" id="{1A238225-7873-7C11-09ED-BEB2D84DAAD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40D2D64-9466-5F02-495B-9F4304214CB9}"/>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418826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74B6E76E-38CC-0B15-2A6C-AF177444DF07}"/>
              </a:ext>
            </a:extLst>
          </p:cNvPr>
          <p:cNvPicPr>
            <a:picLocks noChangeAspect="1"/>
          </p:cNvPicPr>
          <p:nvPr userDrawn="1"/>
        </p:nvPicPr>
        <p:blipFill>
          <a:blip r:embed="rId2"/>
          <a:srcRect/>
          <a:stretch/>
        </p:blipFill>
        <p:spPr>
          <a:xfrm>
            <a:off x="-512068" y="1033882"/>
            <a:ext cx="7772399" cy="5824118"/>
          </a:xfrm>
          <a:prstGeom prst="rect">
            <a:avLst/>
          </a:prstGeom>
        </p:spPr>
      </p:pic>
      <p:sp>
        <p:nvSpPr>
          <p:cNvPr id="2" name="Título 1">
            <a:extLst>
              <a:ext uri="{FF2B5EF4-FFF2-40B4-BE49-F238E27FC236}">
                <a16:creationId xmlns:a16="http://schemas.microsoft.com/office/drawing/2014/main" id="{DC958A2C-C336-9E00-CE12-756E832FFF87}"/>
              </a:ext>
            </a:extLst>
          </p:cNvPr>
          <p:cNvSpPr>
            <a:spLocks noGrp="1"/>
          </p:cNvSpPr>
          <p:nvPr>
            <p:ph type="title"/>
          </p:nvPr>
        </p:nvSpPr>
        <p:spPr/>
        <p:txBody>
          <a:bodyPr/>
          <a:lstStyle>
            <a:lvl1pPr>
              <a:defRPr b="1">
                <a:solidFill>
                  <a:srgbClr val="204C86"/>
                </a:solidFill>
                <a:latin typeface="+mn-lt"/>
              </a:defRPr>
            </a:lvl1pPr>
          </a:lstStyle>
          <a:p>
            <a:r>
              <a:rPr lang="pt-BR"/>
              <a:t>Clique para editar o título Mestre</a:t>
            </a:r>
          </a:p>
        </p:txBody>
      </p:sp>
      <p:sp>
        <p:nvSpPr>
          <p:cNvPr id="4" name="Espaço Reservado para Conteúdo 3">
            <a:extLst>
              <a:ext uri="{FF2B5EF4-FFF2-40B4-BE49-F238E27FC236}">
                <a16:creationId xmlns:a16="http://schemas.microsoft.com/office/drawing/2014/main" id="{A468B87C-5D9A-BD20-05C4-7344E0400E4D}"/>
              </a:ext>
            </a:extLst>
          </p:cNvPr>
          <p:cNvSpPr>
            <a:spLocks noGrp="1"/>
          </p:cNvSpPr>
          <p:nvPr>
            <p:ph sz="half" idx="2"/>
          </p:nvPr>
        </p:nvSpPr>
        <p:spPr>
          <a:xfrm>
            <a:off x="6172200" y="1825625"/>
            <a:ext cx="5181600" cy="4351338"/>
          </a:xfrm>
        </p:spPr>
        <p:txBody>
          <a:bodyPr/>
          <a:lstStyle>
            <a:lvl1pPr>
              <a:defRPr>
                <a:solidFill>
                  <a:srgbClr val="F1931D"/>
                </a:solidFill>
              </a:defRPr>
            </a:lvl1pPr>
            <a:lvl2pPr>
              <a:defRPr>
                <a:solidFill>
                  <a:srgbClr val="F1931D"/>
                </a:solidFill>
              </a:defRPr>
            </a:lvl2pPr>
            <a:lvl3pPr>
              <a:defRPr>
                <a:solidFill>
                  <a:srgbClr val="F1931D"/>
                </a:solidFill>
              </a:defRPr>
            </a:lvl3pPr>
            <a:lvl4pPr>
              <a:defRPr>
                <a:solidFill>
                  <a:srgbClr val="F1931D"/>
                </a:solidFill>
              </a:defRPr>
            </a:lvl4pPr>
            <a:lvl5pPr>
              <a:defRPr>
                <a:solidFill>
                  <a:srgbClr val="F1931D"/>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74E537D-13AF-F8CA-0499-E3432A336FDD}"/>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6" name="Espaço Reservado para Rodapé 5">
            <a:extLst>
              <a:ext uri="{FF2B5EF4-FFF2-40B4-BE49-F238E27FC236}">
                <a16:creationId xmlns:a16="http://schemas.microsoft.com/office/drawing/2014/main" id="{771EF6DA-4C47-1B90-24C1-4C8D2194E5F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2148F4-4E3A-FBD6-72E6-9208086AF3A3}"/>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35857829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F9DCF-A4DB-3C71-449C-1B8CABFD32FF}"/>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F636F23-A022-182E-ADBD-3AB6E9ED0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537B01C-3433-DF0F-C9D3-445579DF013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C5B96613-D897-EDD1-4FCB-8851153421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E0F6A55-F526-4EFC-33D7-0A77700922D9}"/>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3BD6C10-6E43-8CEA-EEB8-6478D9254B4D}"/>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8" name="Espaço Reservado para Rodapé 7">
            <a:extLst>
              <a:ext uri="{FF2B5EF4-FFF2-40B4-BE49-F238E27FC236}">
                <a16:creationId xmlns:a16="http://schemas.microsoft.com/office/drawing/2014/main" id="{B9FA2B85-C797-9E2D-672B-7E925088C4A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000C480E-DEE9-9573-1CC1-67AA4CF112A6}"/>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3095431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F0A47D-C242-F36A-CC78-CF7662860FE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82B502F-645D-E510-CFFE-670F51402A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D1A0A9A-19B9-95B3-18BC-207AC13836A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52E8834B-2E46-1F76-FB3E-B072CC32A4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4D7F59E-413B-B73F-18F2-2A6750497C9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F876E99-6740-714D-CC62-FF3524A58C4A}"/>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8" name="Espaço Reservado para Rodapé 7">
            <a:extLst>
              <a:ext uri="{FF2B5EF4-FFF2-40B4-BE49-F238E27FC236}">
                <a16:creationId xmlns:a16="http://schemas.microsoft.com/office/drawing/2014/main" id="{83FD574B-F22B-96D2-6334-90642E8B51FE}"/>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3F6523B-C37E-B275-861F-13CFE979E1D9}"/>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22756374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C1EF31-A904-C8B0-9288-AFBEBFCBC3E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11B52E4-4E9B-7947-14E0-85AD9BCB02B6}"/>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4" name="Espaço Reservado para Rodapé 3">
            <a:extLst>
              <a:ext uri="{FF2B5EF4-FFF2-40B4-BE49-F238E27FC236}">
                <a16:creationId xmlns:a16="http://schemas.microsoft.com/office/drawing/2014/main" id="{43995FA9-A6A4-13D5-43EF-73BD90BA521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4BF3AD4-3D54-78E0-E41F-39D291D4C0ED}"/>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3938914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017AD-EEF5-3D65-97D4-690169EC9898}"/>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C5ACD4D-45EB-1C6D-C93F-D3C0CAAB92A3}"/>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4" name="Espaço Reservado para Rodapé 3">
            <a:extLst>
              <a:ext uri="{FF2B5EF4-FFF2-40B4-BE49-F238E27FC236}">
                <a16:creationId xmlns:a16="http://schemas.microsoft.com/office/drawing/2014/main" id="{3EF1D214-3128-143F-799E-5287FF777F5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C9E7A72-1F2B-305A-3F33-4FD822BC2D77}"/>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17637931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F4018E7-24F0-4D03-8EBE-22E478D34FCC}"/>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3" name="Espaço Reservado para Rodapé 2">
            <a:extLst>
              <a:ext uri="{FF2B5EF4-FFF2-40B4-BE49-F238E27FC236}">
                <a16:creationId xmlns:a16="http://schemas.microsoft.com/office/drawing/2014/main" id="{B2FDC00A-E027-9DF5-8D22-E59489FC020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AD55489-7398-9535-AC0D-7F6CD16216E8}"/>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2678351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75EC229-B034-E336-E788-C283D227AA86}"/>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3" name="Espaço Reservado para Rodapé 2">
            <a:extLst>
              <a:ext uri="{FF2B5EF4-FFF2-40B4-BE49-F238E27FC236}">
                <a16:creationId xmlns:a16="http://schemas.microsoft.com/office/drawing/2014/main" id="{EB4975B2-435D-CA74-453E-F889457C6C2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733DFB1-1725-F5D6-BA7F-E4FC89E2EDE9}"/>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7" name="Imagem 6" descr="Logotipo&#10;&#10;Descrição gerada automaticamente">
            <a:extLst>
              <a:ext uri="{FF2B5EF4-FFF2-40B4-BE49-F238E27FC236}">
                <a16:creationId xmlns:a16="http://schemas.microsoft.com/office/drawing/2014/main" id="{E5667165-6C81-A6A4-975F-ACC0A2C895C2}"/>
              </a:ext>
            </a:extLst>
          </p:cNvPr>
          <p:cNvPicPr>
            <a:picLocks noChangeAspect="1"/>
          </p:cNvPicPr>
          <p:nvPr userDrawn="1"/>
        </p:nvPicPr>
        <p:blipFill>
          <a:blip r:embed="rId2"/>
          <a:stretch>
            <a:fillRect/>
          </a:stretch>
        </p:blipFill>
        <p:spPr>
          <a:xfrm>
            <a:off x="2209800" y="1309254"/>
            <a:ext cx="7772400" cy="4239491"/>
          </a:xfrm>
          <a:prstGeom prst="rect">
            <a:avLst/>
          </a:prstGeom>
        </p:spPr>
      </p:pic>
    </p:spTree>
    <p:extLst>
      <p:ext uri="{BB962C8B-B14F-4D97-AF65-F5344CB8AC3E}">
        <p14:creationId xmlns:p14="http://schemas.microsoft.com/office/powerpoint/2010/main" val="8905381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BA51C1-5B26-1F94-865A-C653592E82A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2AE43A7E-E305-C3F2-60AC-7C4E1A3599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4A2BF2-6A71-5AB4-E99F-9496DCEBF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2595FBE-682D-490C-1126-C978A8BFF0FF}"/>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6" name="Espaço Reservado para Rodapé 5">
            <a:extLst>
              <a:ext uri="{FF2B5EF4-FFF2-40B4-BE49-F238E27FC236}">
                <a16:creationId xmlns:a16="http://schemas.microsoft.com/office/drawing/2014/main" id="{08E20BAB-E784-9231-5320-3F33443682D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6153029-402C-67DD-7CFA-F0AF70CE212D}"/>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183464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75EC229-B034-E336-E788-C283D227AA86}"/>
              </a:ext>
            </a:extLst>
          </p:cNvPr>
          <p:cNvSpPr>
            <a:spLocks noGrp="1"/>
          </p:cNvSpPr>
          <p:nvPr>
            <p:ph type="dt" sz="half" idx="10"/>
          </p:nvPr>
        </p:nvSpPr>
        <p:spPr/>
        <p:txBody>
          <a:bodyPr/>
          <a:lstStyle/>
          <a:p>
            <a:fld id="{CB362C17-0558-3B4D-AA05-8D36737C8FEE}" type="datetimeFigureOut">
              <a:rPr lang="pt-BR" smtClean="0"/>
              <a:t>30/01/2024</a:t>
            </a:fld>
            <a:endParaRPr lang="pt-BR"/>
          </a:p>
        </p:txBody>
      </p:sp>
      <p:sp>
        <p:nvSpPr>
          <p:cNvPr id="3" name="Espaço Reservado para Rodapé 2">
            <a:extLst>
              <a:ext uri="{FF2B5EF4-FFF2-40B4-BE49-F238E27FC236}">
                <a16:creationId xmlns:a16="http://schemas.microsoft.com/office/drawing/2014/main" id="{EB4975B2-435D-CA74-453E-F889457C6C2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733DFB1-1725-F5D6-BA7F-E4FC89E2EDE9}"/>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9" name="Gráfico 8">
            <a:extLst>
              <a:ext uri="{FF2B5EF4-FFF2-40B4-BE49-F238E27FC236}">
                <a16:creationId xmlns:a16="http://schemas.microsoft.com/office/drawing/2014/main" id="{36C4332F-44D3-6014-39CA-C0DF1CFADE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11054" y="2667350"/>
            <a:ext cx="6169891" cy="1898737"/>
          </a:xfrm>
          <a:prstGeom prst="rect">
            <a:avLst/>
          </a:prstGeom>
        </p:spPr>
      </p:pic>
    </p:spTree>
    <p:extLst>
      <p:ext uri="{BB962C8B-B14F-4D97-AF65-F5344CB8AC3E}">
        <p14:creationId xmlns:p14="http://schemas.microsoft.com/office/powerpoint/2010/main" val="41197810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66139-AE80-BC6A-A6DF-6A323C25C89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D8B3D4A9-37FC-9A1E-DEEE-88ADD3398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F4304A2-4797-BBF9-1B4B-A9D0DC04E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7757F3F-6D92-DFE0-991B-BAB0F0FAFFE2}"/>
              </a:ext>
            </a:extLst>
          </p:cNvPr>
          <p:cNvSpPr>
            <a:spLocks noGrp="1"/>
          </p:cNvSpPr>
          <p:nvPr>
            <p:ph type="dt" sz="half" idx="10"/>
          </p:nvPr>
        </p:nvSpPr>
        <p:spPr/>
        <p:txBody>
          <a:bodyPr/>
          <a:lstStyle/>
          <a:p>
            <a:fld id="{D0591A0F-5375-482F-95DB-09D331D376CF}" type="datetimeFigureOut">
              <a:rPr lang="pt-BR" smtClean="0"/>
              <a:t>25/05/2023</a:t>
            </a:fld>
            <a:endParaRPr lang="pt-BR"/>
          </a:p>
        </p:txBody>
      </p:sp>
      <p:sp>
        <p:nvSpPr>
          <p:cNvPr id="6" name="Espaço Reservado para Rodapé 5">
            <a:extLst>
              <a:ext uri="{FF2B5EF4-FFF2-40B4-BE49-F238E27FC236}">
                <a16:creationId xmlns:a16="http://schemas.microsoft.com/office/drawing/2014/main" id="{F539D563-5E37-2CCF-7F2F-6085E009956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547E477-08BB-9009-01D2-63D598273458}"/>
              </a:ext>
            </a:extLst>
          </p:cNvPr>
          <p:cNvSpPr>
            <a:spLocks noGrp="1"/>
          </p:cNvSpPr>
          <p:nvPr>
            <p:ph type="sldNum" sz="quarter" idx="12"/>
          </p:nvPr>
        </p:nvSpPr>
        <p:spPr/>
        <p:txBody>
          <a:bodyPr/>
          <a:lstStyle/>
          <a:p>
            <a:fld id="{8A97B72A-5466-4F98-AEE1-22ACA1703DAC}" type="slidenum">
              <a:rPr lang="pt-BR" smtClean="0"/>
              <a:t>‹nº›</a:t>
            </a:fld>
            <a:endParaRPr lang="pt-BR"/>
          </a:p>
        </p:txBody>
      </p:sp>
    </p:spTree>
    <p:extLst>
      <p:ext uri="{BB962C8B-B14F-4D97-AF65-F5344CB8AC3E}">
        <p14:creationId xmlns:p14="http://schemas.microsoft.com/office/powerpoint/2010/main" val="4254546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7.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15B1142E-2558-4703-326B-40F625A8C1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408CA37-89CA-348A-0226-5EB538037B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397EDC-C90F-16D2-B5F2-74D906D4EF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62C17-0558-3B4D-AA05-8D36737C8FEE}" type="datetimeFigureOut">
              <a:rPr lang="pt-BR" smtClean="0"/>
              <a:t>30/01/2024</a:t>
            </a:fld>
            <a:endParaRPr lang="pt-BR"/>
          </a:p>
        </p:txBody>
      </p:sp>
      <p:sp>
        <p:nvSpPr>
          <p:cNvPr id="5" name="Espaço Reservado para Rodapé 4">
            <a:extLst>
              <a:ext uri="{FF2B5EF4-FFF2-40B4-BE49-F238E27FC236}">
                <a16:creationId xmlns:a16="http://schemas.microsoft.com/office/drawing/2014/main" id="{FB7627AA-6D8A-A2BB-022D-59269C1248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8C868CD8-5F8D-3E78-D892-AEC41D20F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76C5F4-FA83-0045-9394-83136A9F46DE}" type="slidenum">
              <a:rPr lang="pt-BR" smtClean="0"/>
              <a:t>‹nº›</a:t>
            </a:fld>
            <a:endParaRPr lang="pt-BR"/>
          </a:p>
        </p:txBody>
      </p:sp>
    </p:spTree>
    <p:extLst>
      <p:ext uri="{BB962C8B-B14F-4D97-AF65-F5344CB8AC3E}">
        <p14:creationId xmlns:p14="http://schemas.microsoft.com/office/powerpoint/2010/main" val="2703350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2" r:id="rId5"/>
    <p:sldLayoutId id="2147483653" r:id="rId6"/>
    <p:sldLayoutId id="2147483654" r:id="rId7"/>
    <p:sldLayoutId id="2147483655" r:id="rId8"/>
    <p:sldLayoutId id="2147483663" r:id="rId9"/>
    <p:sldLayoutId id="2147483661" r:id="rId10"/>
    <p:sldLayoutId id="2147483660" r:id="rId11"/>
    <p:sldLayoutId id="2147483656" r:id="rId12"/>
    <p:sldLayoutId id="2147483657" r:id="rId13"/>
    <p:sldLayoutId id="2147483658" r:id="rId14"/>
    <p:sldLayoutId id="2147483659"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B2AA84A-5C6F-0810-9E37-824FF29322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A5B8216-1280-FC62-9046-629A2DA6B3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AD643A6-E189-0195-C7F0-F1F7A580A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591A0F-5375-482F-95DB-09D331D376CF}" type="datetimeFigureOut">
              <a:rPr lang="pt-BR" smtClean="0"/>
              <a:t>25/05/2023</a:t>
            </a:fld>
            <a:endParaRPr lang="pt-BR"/>
          </a:p>
        </p:txBody>
      </p:sp>
      <p:sp>
        <p:nvSpPr>
          <p:cNvPr id="5" name="Espaço Reservado para Rodapé 4">
            <a:extLst>
              <a:ext uri="{FF2B5EF4-FFF2-40B4-BE49-F238E27FC236}">
                <a16:creationId xmlns:a16="http://schemas.microsoft.com/office/drawing/2014/main" id="{2B9F4017-36E2-56FD-2874-EA266508CA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FFC9C63-90A7-0ED2-04CA-426F4EFD3A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97B72A-5466-4F98-AEE1-22ACA1703DAC}" type="slidenum">
              <a:rPr lang="pt-BR" smtClean="0"/>
              <a:t>‹nº›</a:t>
            </a:fld>
            <a:endParaRPr lang="pt-BR"/>
          </a:p>
        </p:txBody>
      </p:sp>
    </p:spTree>
    <p:extLst>
      <p:ext uri="{BB962C8B-B14F-4D97-AF65-F5344CB8AC3E}">
        <p14:creationId xmlns:p14="http://schemas.microsoft.com/office/powerpoint/2010/main" val="190593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slide" Target="slide800.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5.jp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97.png"/></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slide" Target="slide13.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submarinecablemap.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slide" Target="slide46.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slide" Target="slide48.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slide" Target="slide5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1.png"/><Relationship Id="rId4" Type="http://schemas.openxmlformats.org/officeDocument/2006/relationships/slide" Target="slide61.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jpg"/><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slide" Target="slide9.xml"/></Relationships>
</file>

<file path=ppt/slides/_rels/slide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607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avião, flor, escuro, homem&#10;&#10;Descrição gerada automaticamente">
            <a:extLst>
              <a:ext uri="{FF2B5EF4-FFF2-40B4-BE49-F238E27FC236}">
                <a16:creationId xmlns:a16="http://schemas.microsoft.com/office/drawing/2014/main" id="{2127D516-B2C2-3AD1-BBC4-34CDFF7725E2}"/>
              </a:ext>
            </a:extLst>
          </p:cNvPr>
          <p:cNvPicPr>
            <a:picLocks noChangeAspect="1"/>
          </p:cNvPicPr>
          <p:nvPr/>
        </p:nvPicPr>
        <p:blipFill>
          <a:blip r:embed="rId2">
            <a:alphaModFix amt="20000"/>
          </a:blip>
          <a:stretch>
            <a:fillRect/>
          </a:stretch>
        </p:blipFill>
        <p:spPr>
          <a:xfrm rot="5400000">
            <a:off x="2667000" y="-2648338"/>
            <a:ext cx="6858000" cy="12192001"/>
          </a:xfrm>
          <a:prstGeom prst="rect">
            <a:avLst/>
          </a:prstGeom>
        </p:spPr>
      </p:pic>
      <p:sp>
        <p:nvSpPr>
          <p:cNvPr id="2" name="CaixaDeTexto 1">
            <a:extLst>
              <a:ext uri="{FF2B5EF4-FFF2-40B4-BE49-F238E27FC236}">
                <a16:creationId xmlns:a16="http://schemas.microsoft.com/office/drawing/2014/main" id="{3C2BFE79-8906-8954-5208-29CA5C5FB974}"/>
              </a:ext>
            </a:extLst>
          </p:cNvPr>
          <p:cNvSpPr txBox="1"/>
          <p:nvPr/>
        </p:nvSpPr>
        <p:spPr>
          <a:xfrm>
            <a:off x="3165442" y="486740"/>
            <a:ext cx="4139666" cy="830997"/>
          </a:xfrm>
          <a:prstGeom prst="rect">
            <a:avLst/>
          </a:prstGeom>
          <a:noFill/>
          <a:effectLst/>
        </p:spPr>
        <p:txBody>
          <a:bodyPr wrap="square" rtlCol="0">
            <a:spAutoFit/>
          </a:bodyPr>
          <a:lstStyle/>
          <a:p>
            <a:pPr algn="ctr"/>
            <a:r>
              <a:rPr lang="en-US" sz="4800" dirty="0">
                <a:solidFill>
                  <a:srgbClr val="F1931D"/>
                </a:solidFill>
                <a:latin typeface="Gotham Black" pitchFamily="50" charset="0"/>
              </a:rPr>
              <a:t>Internet ?</a:t>
            </a:r>
            <a:endParaRPr lang="pt-BR" sz="4800" dirty="0">
              <a:solidFill>
                <a:srgbClr val="F1931D"/>
              </a:solidFill>
              <a:latin typeface="Gotham Black" pitchFamily="50" charset="0"/>
            </a:endParaRPr>
          </a:p>
        </p:txBody>
      </p:sp>
      <p:sp>
        <p:nvSpPr>
          <p:cNvPr id="6" name="CaixaDeTexto 5">
            <a:extLst>
              <a:ext uri="{FF2B5EF4-FFF2-40B4-BE49-F238E27FC236}">
                <a16:creationId xmlns:a16="http://schemas.microsoft.com/office/drawing/2014/main" id="{A8B6DA16-4602-040B-3CB6-7FD96AB70BB1}"/>
              </a:ext>
            </a:extLst>
          </p:cNvPr>
          <p:cNvSpPr txBox="1"/>
          <p:nvPr/>
        </p:nvSpPr>
        <p:spPr>
          <a:xfrm>
            <a:off x="3330197" y="1382286"/>
            <a:ext cx="8501019" cy="4093428"/>
          </a:xfrm>
          <a:prstGeom prst="rect">
            <a:avLst/>
          </a:prstGeom>
          <a:noFill/>
          <a:effectLst/>
        </p:spPr>
        <p:txBody>
          <a:bodyPr wrap="square" rtlCol="0">
            <a:spAutoFit/>
          </a:bodyPr>
          <a:lstStyle/>
          <a:p>
            <a:pPr marL="457200" indent="-457200" algn="just">
              <a:buFont typeface="Arial" panose="020B0604020202020204" pitchFamily="34" charset="0"/>
              <a:buChar char="•"/>
            </a:pPr>
            <a:r>
              <a:rPr lang="pt-BR" sz="2400" dirty="0">
                <a:solidFill>
                  <a:schemeClr val="accent5">
                    <a:lumMod val="50000"/>
                  </a:schemeClr>
                </a:solidFill>
                <a:latin typeface="Abadi" panose="020B0604020104020204" pitchFamily="34" charset="0"/>
              </a:rPr>
              <a:t>Você sabe que um computador é um equipamento eletrônico capaz de entender apenas um tipo de sinal, não sabe?</a:t>
            </a:r>
          </a:p>
          <a:p>
            <a:pPr marL="457200" indent="-457200" algn="just">
              <a:buFont typeface="Arial" panose="020B0604020202020204" pitchFamily="34" charset="0"/>
              <a:buChar char="•"/>
            </a:pPr>
            <a:endParaRPr lang="pt-BR" sz="1000" dirty="0">
              <a:solidFill>
                <a:schemeClr val="accent5">
                  <a:lumMod val="50000"/>
                </a:schemeClr>
              </a:solidFill>
              <a:latin typeface="Abadi" panose="020B0604020104020204" pitchFamily="34" charset="0"/>
            </a:endParaRPr>
          </a:p>
          <a:p>
            <a:pPr marL="457200" indent="-457200" algn="just">
              <a:buFont typeface="Arial" panose="020B0604020202020204" pitchFamily="34" charset="0"/>
              <a:buChar char="•"/>
            </a:pPr>
            <a:r>
              <a:rPr lang="pt-BR" sz="2400" dirty="0">
                <a:solidFill>
                  <a:schemeClr val="accent5">
                    <a:lumMod val="50000"/>
                  </a:schemeClr>
                </a:solidFill>
                <a:latin typeface="Abadi" panose="020B0604020104020204" pitchFamily="34" charset="0"/>
              </a:rPr>
              <a:t>Tem gente que acha que um computador é um dispositivo super inteligente e cheio de capacidades de decidir nosso destino, mas na verdade ele é apenas uma máquina capaz de analisar sinais e fazer contas simples de uma maneira super rápida!</a:t>
            </a:r>
          </a:p>
          <a:p>
            <a:pPr marL="457200" indent="-457200" algn="just">
              <a:buFont typeface="Arial" panose="020B0604020202020204" pitchFamily="34" charset="0"/>
              <a:buChar char="•"/>
            </a:pPr>
            <a:endParaRPr lang="pt-BR" sz="1000" dirty="0">
              <a:solidFill>
                <a:schemeClr val="accent5">
                  <a:lumMod val="50000"/>
                </a:schemeClr>
              </a:solidFill>
              <a:latin typeface="Abadi" panose="020B0604020104020204" pitchFamily="34" charset="0"/>
            </a:endParaRPr>
          </a:p>
          <a:p>
            <a:pPr marL="457200" indent="-457200" algn="just">
              <a:buFont typeface="Arial" panose="020B0604020202020204" pitchFamily="34" charset="0"/>
              <a:buChar char="•"/>
            </a:pPr>
            <a:r>
              <a:rPr lang="pt-BR" sz="2400" dirty="0">
                <a:solidFill>
                  <a:schemeClr val="accent5">
                    <a:lumMod val="50000"/>
                  </a:schemeClr>
                </a:solidFill>
                <a:latin typeface="Abadi" panose="020B0604020104020204" pitchFamily="34" charset="0"/>
              </a:rPr>
              <a:t>Eu sinto te informar, mas resumindo bastante aqui, o computador só é capaz de compreender duas coisas: 0 e 1.</a:t>
            </a:r>
          </a:p>
        </p:txBody>
      </p:sp>
      <mc:AlternateContent xmlns:mc="http://schemas.openxmlformats.org/markup-compatibility/2006" xmlns:pslz="http://schemas.microsoft.com/office/powerpoint/2016/slidezoom">
        <mc:Choice Requires="pslz">
          <p:graphicFrame>
            <p:nvGraphicFramePr>
              <p:cNvPr id="5" name="Zoom de Slide 4">
                <a:extLst>
                  <a:ext uri="{FF2B5EF4-FFF2-40B4-BE49-F238E27FC236}">
                    <a16:creationId xmlns:a16="http://schemas.microsoft.com/office/drawing/2014/main" id="{9CCA627A-3E0C-0206-A2E5-F9624BD6B7D8}"/>
                  </a:ext>
                </a:extLst>
              </p:cNvPr>
              <p:cNvGraphicFramePr>
                <a:graphicFrameLocks noChangeAspect="1"/>
              </p:cNvGraphicFramePr>
              <p:nvPr/>
            </p:nvGraphicFramePr>
            <p:xfrm>
              <a:off x="282197" y="2571750"/>
              <a:ext cx="3048000" cy="1714500"/>
            </p:xfrm>
            <a:graphic>
              <a:graphicData uri="http://schemas.microsoft.com/office/powerpoint/2016/slidezoom">
                <pslz:sldZm>
                  <pslz:sldZmObj sldId="655" cId="286729240">
                    <pslz:zmPr id="{5184FF11-D3AC-4690-BAB2-91B222C30C8C}"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Zoom de Slide 4">
                <a:hlinkClick r:id="rId4" action="ppaction://hlinksldjump"/>
                <a:extLst>
                  <a:ext uri="{FF2B5EF4-FFF2-40B4-BE49-F238E27FC236}">
                    <a16:creationId xmlns:a16="http://schemas.microsoft.com/office/drawing/2014/main" id="{9CCA627A-3E0C-0206-A2E5-F9624BD6B7D8}"/>
                  </a:ext>
                </a:extLst>
              </p:cNvPr>
              <p:cNvPicPr>
                <a:picLocks noGrp="1" noRot="1" noChangeAspect="1" noMove="1" noResize="1" noEditPoints="1" noAdjustHandles="1" noChangeArrowheads="1" noChangeShapeType="1"/>
              </p:cNvPicPr>
              <p:nvPr/>
            </p:nvPicPr>
            <p:blipFill>
              <a:blip r:embed="rId5"/>
              <a:stretch>
                <a:fillRect/>
              </a:stretch>
            </p:blipFill>
            <p:spPr>
              <a:xfrm>
                <a:off x="282197" y="25717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938137845"/>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41C5E82-38B1-7EEB-8001-889E4285E608}"/>
              </a:ext>
            </a:extLst>
          </p:cNvPr>
          <p:cNvSpPr txBox="1"/>
          <p:nvPr/>
        </p:nvSpPr>
        <p:spPr>
          <a:xfrm>
            <a:off x="1521689" y="591424"/>
            <a:ext cx="9313022" cy="707886"/>
          </a:xfrm>
          <a:prstGeom prst="rect">
            <a:avLst/>
          </a:prstGeom>
          <a:noFill/>
        </p:spPr>
        <p:txBody>
          <a:bodyPr wrap="square">
            <a:spAutoFit/>
          </a:bodyPr>
          <a:lstStyle/>
          <a:p>
            <a:pPr algn="l"/>
            <a:r>
              <a:rPr lang="pt-BR" sz="4000" i="0" dirty="0">
                <a:solidFill>
                  <a:srgbClr val="F1931D"/>
                </a:solidFill>
                <a:effectLst/>
                <a:latin typeface="Gotham Black" pitchFamily="50" charset="0"/>
              </a:rPr>
              <a:t>AGRUPAMENTO POR ELEMENTOS</a:t>
            </a:r>
          </a:p>
        </p:txBody>
      </p:sp>
      <p:sp>
        <p:nvSpPr>
          <p:cNvPr id="8" name="CaixaDeTexto 7">
            <a:extLst>
              <a:ext uri="{FF2B5EF4-FFF2-40B4-BE49-F238E27FC236}">
                <a16:creationId xmlns:a16="http://schemas.microsoft.com/office/drawing/2014/main" id="{CF528578-8D06-9560-8FE8-317CD01D6AF9}"/>
              </a:ext>
            </a:extLst>
          </p:cNvPr>
          <p:cNvSpPr txBox="1"/>
          <p:nvPr/>
        </p:nvSpPr>
        <p:spPr>
          <a:xfrm>
            <a:off x="1908749" y="1628507"/>
            <a:ext cx="8958066" cy="3600986"/>
          </a:xfrm>
          <a:prstGeom prst="rect">
            <a:avLst/>
          </a:prstGeom>
          <a:noFill/>
        </p:spPr>
        <p:txBody>
          <a:bodyPr wrap="square">
            <a:spAutoFit/>
          </a:bodyPr>
          <a:lstStyle/>
          <a:p>
            <a:pPr marL="457200" indent="-457200" algn="just">
              <a:buFont typeface="Arial" panose="020B0604020202020204" pitchFamily="34" charset="0"/>
              <a:buChar char="•"/>
            </a:pPr>
            <a:r>
              <a:rPr lang="pt-BR" sz="2600" i="0" dirty="0">
                <a:solidFill>
                  <a:srgbClr val="1F4E79"/>
                </a:solidFill>
                <a:effectLst/>
              </a:rPr>
              <a:t>Este tipo de </a:t>
            </a:r>
            <a:r>
              <a:rPr lang="pt-BR" sz="2600" b="1" i="1" dirty="0">
                <a:solidFill>
                  <a:srgbClr val="1F4E79"/>
                </a:solidFill>
                <a:effectLst/>
              </a:rPr>
              <a:t>agrupamento</a:t>
            </a:r>
            <a:r>
              <a:rPr lang="pt-BR" sz="2600" i="0" dirty="0">
                <a:solidFill>
                  <a:srgbClr val="1F4E79"/>
                </a:solidFill>
                <a:effectLst/>
              </a:rPr>
              <a:t> consiste em inserir mais de um elemento numa regra de estilo para que as alterações nas propriedades sejam </a:t>
            </a:r>
            <a:r>
              <a:rPr lang="pt-BR" sz="2600" b="1" i="1" dirty="0">
                <a:solidFill>
                  <a:srgbClr val="1F4E79"/>
                </a:solidFill>
                <a:effectLst/>
              </a:rPr>
              <a:t>iguais</a:t>
            </a:r>
            <a:r>
              <a:rPr lang="pt-BR" sz="2600" b="1" i="0" dirty="0">
                <a:solidFill>
                  <a:srgbClr val="1F4E79"/>
                </a:solidFill>
                <a:effectLst/>
              </a:rPr>
              <a:t> </a:t>
            </a:r>
            <a:r>
              <a:rPr lang="pt-BR" sz="2600" b="1" i="1" dirty="0">
                <a:solidFill>
                  <a:srgbClr val="1F4E79"/>
                </a:solidFill>
                <a:effectLst/>
              </a:rPr>
              <a:t>para</a:t>
            </a:r>
            <a:r>
              <a:rPr lang="pt-BR" sz="2600" b="1" i="0" dirty="0">
                <a:solidFill>
                  <a:srgbClr val="1F4E79"/>
                </a:solidFill>
                <a:effectLst/>
              </a:rPr>
              <a:t> </a:t>
            </a:r>
            <a:r>
              <a:rPr lang="pt-BR" sz="2600" b="1" i="1" dirty="0">
                <a:solidFill>
                  <a:srgbClr val="1F4E79"/>
                </a:solidFill>
                <a:effectLst/>
              </a:rPr>
              <a:t>ambos</a:t>
            </a:r>
            <a:r>
              <a:rPr lang="pt-BR" sz="2600" b="1" i="0" dirty="0">
                <a:solidFill>
                  <a:srgbClr val="1F4E79"/>
                </a:solidFill>
                <a:effectLst/>
              </a:rPr>
              <a:t>.</a:t>
            </a:r>
          </a:p>
          <a:p>
            <a:pPr marL="457200" indent="-457200" algn="just">
              <a:buFont typeface="Arial" panose="020B0604020202020204" pitchFamily="34" charset="0"/>
              <a:buChar char="•"/>
            </a:pPr>
            <a:endParaRPr lang="pt-BR" sz="1000" b="1" dirty="0">
              <a:solidFill>
                <a:srgbClr val="1F4E79"/>
              </a:solidFill>
            </a:endParaRPr>
          </a:p>
          <a:p>
            <a:pPr marL="457200" indent="-457200" algn="just">
              <a:buFont typeface="Arial" panose="020B0604020202020204" pitchFamily="34" charset="0"/>
              <a:buChar char="•"/>
            </a:pPr>
            <a:r>
              <a:rPr lang="pt-BR" sz="2600" b="0" i="0" dirty="0">
                <a:solidFill>
                  <a:srgbClr val="1F4E79"/>
                </a:solidFill>
                <a:effectLst/>
              </a:rPr>
              <a:t>Numa mesma regra aplicamos o mesmo estilo a </a:t>
            </a:r>
            <a:r>
              <a:rPr lang="pt-BR" sz="2600" b="1" i="1" dirty="0">
                <a:solidFill>
                  <a:srgbClr val="1F4E79"/>
                </a:solidFill>
                <a:effectLst/>
              </a:rPr>
              <a:t>dois</a:t>
            </a:r>
            <a:r>
              <a:rPr lang="pt-BR" sz="2600" b="1" i="0" dirty="0">
                <a:solidFill>
                  <a:srgbClr val="1F4E79"/>
                </a:solidFill>
                <a:effectLst/>
              </a:rPr>
              <a:t> </a:t>
            </a:r>
            <a:r>
              <a:rPr lang="pt-BR" sz="2600" b="1" i="1" dirty="0">
                <a:solidFill>
                  <a:srgbClr val="1F4E79"/>
                </a:solidFill>
                <a:effectLst/>
              </a:rPr>
              <a:t>elementos</a:t>
            </a:r>
            <a:r>
              <a:rPr lang="pt-BR" sz="2600" b="0" i="0" dirty="0">
                <a:solidFill>
                  <a:srgbClr val="1F4E79"/>
                </a:solidFill>
                <a:effectLst/>
              </a:rPr>
              <a:t> diferentes, apenas especificando cada elemento e os separando com </a:t>
            </a:r>
            <a:r>
              <a:rPr lang="pt-BR" sz="2600" b="1" i="1" dirty="0">
                <a:solidFill>
                  <a:srgbClr val="1F4E79"/>
                </a:solidFill>
                <a:effectLst/>
              </a:rPr>
              <a:t>vírgula</a:t>
            </a:r>
            <a:r>
              <a:rPr lang="pt-BR" sz="2600" b="0" i="0" dirty="0">
                <a:solidFill>
                  <a:srgbClr val="1F4E79"/>
                </a:solidFill>
                <a:effectLst/>
              </a:rPr>
              <a:t>. </a:t>
            </a:r>
          </a:p>
          <a:p>
            <a:pPr marL="457200" indent="-457200" algn="just">
              <a:buFont typeface="Arial" panose="020B0604020202020204" pitchFamily="34" charset="0"/>
              <a:buChar char="•"/>
            </a:pPr>
            <a:endParaRPr lang="pt-BR" sz="1000" dirty="0">
              <a:solidFill>
                <a:srgbClr val="1F4E79"/>
              </a:solidFill>
            </a:endParaRPr>
          </a:p>
          <a:p>
            <a:pPr marL="457200" indent="-457200" algn="just">
              <a:buFont typeface="Arial" panose="020B0604020202020204" pitchFamily="34" charset="0"/>
              <a:buChar char="•"/>
            </a:pPr>
            <a:r>
              <a:rPr lang="pt-BR" sz="2600" b="0" i="0" dirty="0">
                <a:solidFill>
                  <a:srgbClr val="1F4E79"/>
                </a:solidFill>
                <a:effectLst/>
              </a:rPr>
              <a:t>Desta forma, todas as propriedades declaradas na regra serão aplicadas em </a:t>
            </a:r>
            <a:r>
              <a:rPr lang="pt-BR" sz="2600" b="1" i="1" dirty="0">
                <a:solidFill>
                  <a:srgbClr val="1F4E79"/>
                </a:solidFill>
                <a:effectLst/>
              </a:rPr>
              <a:t>ambos</a:t>
            </a:r>
            <a:r>
              <a:rPr lang="pt-BR" sz="2600" b="1" i="0" dirty="0">
                <a:solidFill>
                  <a:srgbClr val="1F4E79"/>
                </a:solidFill>
                <a:effectLst/>
              </a:rPr>
              <a:t> </a:t>
            </a:r>
            <a:r>
              <a:rPr lang="pt-BR" sz="2600" b="1" i="1" dirty="0">
                <a:solidFill>
                  <a:srgbClr val="1F4E79"/>
                </a:solidFill>
                <a:effectLst/>
              </a:rPr>
              <a:t>os</a:t>
            </a:r>
            <a:r>
              <a:rPr lang="pt-BR" sz="2600" b="1" i="0" dirty="0">
                <a:solidFill>
                  <a:srgbClr val="1F4E79"/>
                </a:solidFill>
                <a:effectLst/>
              </a:rPr>
              <a:t> </a:t>
            </a:r>
            <a:r>
              <a:rPr lang="pt-BR" sz="2600" b="1" i="1" dirty="0">
                <a:solidFill>
                  <a:srgbClr val="1F4E79"/>
                </a:solidFill>
                <a:effectLst/>
              </a:rPr>
              <a:t>elementos</a:t>
            </a:r>
            <a:r>
              <a:rPr lang="pt-BR" sz="2600" b="1" i="0" dirty="0">
                <a:solidFill>
                  <a:srgbClr val="1F4E79"/>
                </a:solidFill>
                <a:effectLst/>
              </a:rPr>
              <a:t>.</a:t>
            </a:r>
            <a:endParaRPr lang="pt-BR" sz="2600" b="1" dirty="0">
              <a:solidFill>
                <a:srgbClr val="1F4E79"/>
              </a:solidFill>
            </a:endParaRPr>
          </a:p>
        </p:txBody>
      </p:sp>
    </p:spTree>
    <p:extLst>
      <p:ext uri="{BB962C8B-B14F-4D97-AF65-F5344CB8AC3E}">
        <p14:creationId xmlns:p14="http://schemas.microsoft.com/office/powerpoint/2010/main" val="2842259264"/>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letor por agrupamento de elementos">
            <a:extLst>
              <a:ext uri="{FF2B5EF4-FFF2-40B4-BE49-F238E27FC236}">
                <a16:creationId xmlns:a16="http://schemas.microsoft.com/office/drawing/2014/main" id="{3B716A49-429D-806C-8111-8EBBBB281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9746"/>
            <a:ext cx="12191649" cy="626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42880"/>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41C5E82-38B1-7EEB-8001-889E4285E608}"/>
              </a:ext>
            </a:extLst>
          </p:cNvPr>
          <p:cNvSpPr txBox="1"/>
          <p:nvPr/>
        </p:nvSpPr>
        <p:spPr>
          <a:xfrm>
            <a:off x="1836759" y="339660"/>
            <a:ext cx="8716163" cy="1323439"/>
          </a:xfrm>
          <a:prstGeom prst="rect">
            <a:avLst/>
          </a:prstGeom>
          <a:noFill/>
        </p:spPr>
        <p:txBody>
          <a:bodyPr wrap="square">
            <a:spAutoFit/>
          </a:bodyPr>
          <a:lstStyle/>
          <a:p>
            <a:pPr algn="l"/>
            <a:r>
              <a:rPr lang="pt-BR" sz="4000" i="0" dirty="0">
                <a:solidFill>
                  <a:srgbClr val="F1931D"/>
                </a:solidFill>
                <a:effectLst/>
                <a:latin typeface="Gotham Black" pitchFamily="50" charset="0"/>
              </a:rPr>
              <a:t>AGRUPAMENTO POR DECENDÊNCIA DE ELEMENTOS</a:t>
            </a:r>
          </a:p>
        </p:txBody>
      </p:sp>
      <p:sp>
        <p:nvSpPr>
          <p:cNvPr id="8" name="CaixaDeTexto 7">
            <a:extLst>
              <a:ext uri="{FF2B5EF4-FFF2-40B4-BE49-F238E27FC236}">
                <a16:creationId xmlns:a16="http://schemas.microsoft.com/office/drawing/2014/main" id="{CF528578-8D06-9560-8FE8-317CD01D6AF9}"/>
              </a:ext>
            </a:extLst>
          </p:cNvPr>
          <p:cNvSpPr txBox="1"/>
          <p:nvPr/>
        </p:nvSpPr>
        <p:spPr>
          <a:xfrm>
            <a:off x="1908749" y="2056501"/>
            <a:ext cx="8958066" cy="3447098"/>
          </a:xfrm>
          <a:prstGeom prst="rect">
            <a:avLst/>
          </a:prstGeom>
          <a:noFill/>
        </p:spPr>
        <p:txBody>
          <a:bodyPr wrap="square">
            <a:spAutoFit/>
          </a:bodyPr>
          <a:lstStyle/>
          <a:p>
            <a:pPr marL="457200" indent="-457200" algn="just">
              <a:buFont typeface="Arial" panose="020B0604020202020204" pitchFamily="34" charset="0"/>
              <a:buChar char="•"/>
            </a:pPr>
            <a:r>
              <a:rPr lang="pt-BR" sz="2600" i="0" dirty="0">
                <a:solidFill>
                  <a:srgbClr val="1F4E79"/>
                </a:solidFill>
                <a:effectLst/>
              </a:rPr>
              <a:t>Neste tipo de agrupamento sua sintaxe é composta pelo elemento que queremos </a:t>
            </a:r>
            <a:r>
              <a:rPr lang="pt-BR" sz="2600" b="1" i="1" dirty="0">
                <a:solidFill>
                  <a:srgbClr val="1F4E79"/>
                </a:solidFill>
                <a:effectLst/>
              </a:rPr>
              <a:t>selecionar</a:t>
            </a:r>
            <a:r>
              <a:rPr lang="pt-BR" sz="2600" i="0" dirty="0">
                <a:solidFill>
                  <a:srgbClr val="1F4E79"/>
                </a:solidFill>
                <a:effectLst/>
              </a:rPr>
              <a:t> e o elemento que ele </a:t>
            </a:r>
            <a:r>
              <a:rPr lang="pt-BR" sz="2600" b="1" i="1" dirty="0">
                <a:solidFill>
                  <a:srgbClr val="1F4E79"/>
                </a:solidFill>
                <a:effectLst/>
              </a:rPr>
              <a:t>descende</a:t>
            </a:r>
            <a:r>
              <a:rPr lang="pt-BR" sz="2600" i="0" dirty="0">
                <a:solidFill>
                  <a:srgbClr val="1F4E79"/>
                </a:solidFill>
                <a:effectLst/>
              </a:rPr>
              <a:t> separados por um </a:t>
            </a:r>
            <a:r>
              <a:rPr lang="pt-BR" sz="2600" b="1" i="1" dirty="0">
                <a:solidFill>
                  <a:srgbClr val="1F4E79"/>
                </a:solidFill>
                <a:effectLst/>
              </a:rPr>
              <a:t>espaço</a:t>
            </a:r>
            <a:r>
              <a:rPr lang="pt-BR" sz="2600" b="1" i="0" dirty="0">
                <a:solidFill>
                  <a:srgbClr val="1F4E79"/>
                </a:solidFill>
                <a:effectLst/>
              </a:rPr>
              <a:t> </a:t>
            </a:r>
            <a:r>
              <a:rPr lang="pt-BR" sz="2600" b="1" i="1" dirty="0">
                <a:solidFill>
                  <a:srgbClr val="1F4E79"/>
                </a:solidFill>
                <a:effectLst/>
              </a:rPr>
              <a:t>em</a:t>
            </a:r>
            <a:r>
              <a:rPr lang="pt-BR" sz="2600" b="1" i="0" dirty="0">
                <a:solidFill>
                  <a:srgbClr val="1F4E79"/>
                </a:solidFill>
                <a:effectLst/>
              </a:rPr>
              <a:t> </a:t>
            </a:r>
            <a:r>
              <a:rPr lang="pt-BR" sz="2600" b="1" i="1" dirty="0">
                <a:solidFill>
                  <a:srgbClr val="1F4E79"/>
                </a:solidFill>
                <a:effectLst/>
              </a:rPr>
              <a:t>branco</a:t>
            </a:r>
            <a:r>
              <a:rPr lang="pt-BR" sz="2600" b="1" i="0" dirty="0">
                <a:solidFill>
                  <a:srgbClr val="1F4E79"/>
                </a:solidFill>
                <a:effectLst/>
              </a:rPr>
              <a:t>.</a:t>
            </a:r>
          </a:p>
          <a:p>
            <a:pPr marL="457200" indent="-457200" algn="just">
              <a:buFont typeface="Arial" panose="020B0604020202020204" pitchFamily="34" charset="0"/>
              <a:buChar char="•"/>
            </a:pPr>
            <a:endParaRPr lang="pt-BR" sz="1000" b="1" dirty="0">
              <a:solidFill>
                <a:srgbClr val="1F4E79"/>
              </a:solidFill>
            </a:endParaRPr>
          </a:p>
          <a:p>
            <a:pPr marL="457200" indent="-457200" algn="just">
              <a:buFont typeface="Arial" panose="020B0604020202020204" pitchFamily="34" charset="0"/>
              <a:buChar char="•"/>
            </a:pPr>
            <a:r>
              <a:rPr lang="pt-BR" sz="2600" b="0" i="0" dirty="0">
                <a:solidFill>
                  <a:srgbClr val="1F4E79"/>
                </a:solidFill>
                <a:effectLst/>
              </a:rPr>
              <a:t>A seguir aplicamos a regra criada ao elemento </a:t>
            </a:r>
            <a:r>
              <a:rPr lang="pt-BR" sz="2600" b="1" i="1" dirty="0">
                <a:solidFill>
                  <a:srgbClr val="1F4E79"/>
                </a:solidFill>
                <a:effectLst/>
              </a:rPr>
              <a:t>p</a:t>
            </a:r>
            <a:r>
              <a:rPr lang="pt-BR" sz="2600" b="0" i="0" dirty="0">
                <a:solidFill>
                  <a:srgbClr val="1F4E79"/>
                </a:solidFill>
                <a:effectLst/>
              </a:rPr>
              <a:t> que pertence a </a:t>
            </a:r>
            <a:r>
              <a:rPr lang="pt-BR" sz="2600" b="1" i="1" dirty="0" err="1">
                <a:solidFill>
                  <a:srgbClr val="1F4E79"/>
                </a:solidFill>
                <a:effectLst/>
              </a:rPr>
              <a:t>tag</a:t>
            </a:r>
            <a:r>
              <a:rPr lang="pt-BR" sz="2600" b="1" i="0" dirty="0">
                <a:solidFill>
                  <a:srgbClr val="1F4E79"/>
                </a:solidFill>
                <a:effectLst/>
              </a:rPr>
              <a:t> </a:t>
            </a:r>
            <a:r>
              <a:rPr lang="pt-BR" sz="2600" b="1" i="1" dirty="0" err="1">
                <a:solidFill>
                  <a:srgbClr val="1F4E79"/>
                </a:solidFill>
                <a:effectLst/>
              </a:rPr>
              <a:t>div</a:t>
            </a:r>
            <a:r>
              <a:rPr lang="pt-BR" sz="2600" b="1" i="0" dirty="0">
                <a:solidFill>
                  <a:srgbClr val="1F4E79"/>
                </a:solidFill>
                <a:effectLst/>
              </a:rPr>
              <a:t>. </a:t>
            </a:r>
            <a:r>
              <a:rPr lang="pt-BR" sz="2600" b="0" i="0" dirty="0">
                <a:solidFill>
                  <a:srgbClr val="1F4E79"/>
                </a:solidFill>
                <a:effectLst/>
              </a:rPr>
              <a:t>Desta forma, na declaração da nossa regra especificamos o elemento na qual </a:t>
            </a:r>
            <a:r>
              <a:rPr lang="pt-BR" sz="2600" b="1" i="1" dirty="0">
                <a:solidFill>
                  <a:srgbClr val="1F4E79"/>
                </a:solidFill>
                <a:effectLst/>
              </a:rPr>
              <a:t>p descende</a:t>
            </a:r>
            <a:r>
              <a:rPr lang="pt-BR" sz="2600" b="0" i="0" dirty="0">
                <a:solidFill>
                  <a:srgbClr val="1F4E79"/>
                </a:solidFill>
                <a:effectLst/>
              </a:rPr>
              <a:t> para que somente ele receba o estilo e não as demais </a:t>
            </a:r>
            <a:r>
              <a:rPr lang="pt-BR" sz="2600" b="1" i="1" dirty="0" err="1">
                <a:solidFill>
                  <a:srgbClr val="1F4E79"/>
                </a:solidFill>
                <a:effectLst/>
              </a:rPr>
              <a:t>tags</a:t>
            </a:r>
            <a:r>
              <a:rPr lang="pt-BR" sz="2600" b="0" i="0" dirty="0">
                <a:solidFill>
                  <a:srgbClr val="1F4E79"/>
                </a:solidFill>
                <a:effectLst/>
              </a:rPr>
              <a:t> do mesmo tipo.</a:t>
            </a:r>
            <a:endParaRPr lang="pt-BR" sz="2600" b="1" dirty="0">
              <a:solidFill>
                <a:srgbClr val="1F4E79"/>
              </a:solidFill>
            </a:endParaRPr>
          </a:p>
        </p:txBody>
      </p:sp>
    </p:spTree>
    <p:extLst>
      <p:ext uri="{BB962C8B-B14F-4D97-AF65-F5344CB8AC3E}">
        <p14:creationId xmlns:p14="http://schemas.microsoft.com/office/powerpoint/2010/main" val="3330632337"/>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grupamento por descendência de elementos">
            <a:extLst>
              <a:ext uri="{FF2B5EF4-FFF2-40B4-BE49-F238E27FC236}">
                <a16:creationId xmlns:a16="http://schemas.microsoft.com/office/drawing/2014/main" id="{616A4B80-8EAD-FEF5-18E7-E1FE97CC2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475"/>
            <a:ext cx="12191649" cy="626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094640"/>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41C5E82-38B1-7EEB-8001-889E4285E608}"/>
              </a:ext>
            </a:extLst>
          </p:cNvPr>
          <p:cNvSpPr txBox="1"/>
          <p:nvPr/>
        </p:nvSpPr>
        <p:spPr>
          <a:xfrm>
            <a:off x="1521689" y="547149"/>
            <a:ext cx="9313022" cy="769441"/>
          </a:xfrm>
          <a:prstGeom prst="rect">
            <a:avLst/>
          </a:prstGeom>
          <a:noFill/>
        </p:spPr>
        <p:txBody>
          <a:bodyPr wrap="square">
            <a:spAutoFit/>
          </a:bodyPr>
          <a:lstStyle/>
          <a:p>
            <a:pPr algn="l"/>
            <a:r>
              <a:rPr lang="pt-BR" sz="4400" i="0" dirty="0">
                <a:solidFill>
                  <a:srgbClr val="F1931D"/>
                </a:solidFill>
                <a:effectLst/>
                <a:latin typeface="Gotham Black" pitchFamily="50" charset="0"/>
              </a:rPr>
              <a:t>AGRUPAMENTO POR CLASSES</a:t>
            </a:r>
          </a:p>
        </p:txBody>
      </p:sp>
      <p:sp>
        <p:nvSpPr>
          <p:cNvPr id="8" name="CaixaDeTexto 7">
            <a:extLst>
              <a:ext uri="{FF2B5EF4-FFF2-40B4-BE49-F238E27FC236}">
                <a16:creationId xmlns:a16="http://schemas.microsoft.com/office/drawing/2014/main" id="{CF528578-8D06-9560-8FE8-317CD01D6AF9}"/>
              </a:ext>
            </a:extLst>
          </p:cNvPr>
          <p:cNvSpPr txBox="1"/>
          <p:nvPr/>
        </p:nvSpPr>
        <p:spPr>
          <a:xfrm>
            <a:off x="1806112" y="1544138"/>
            <a:ext cx="8958066" cy="4247317"/>
          </a:xfrm>
          <a:prstGeom prst="rect">
            <a:avLst/>
          </a:prstGeom>
          <a:noFill/>
        </p:spPr>
        <p:txBody>
          <a:bodyPr wrap="square">
            <a:spAutoFit/>
          </a:bodyPr>
          <a:lstStyle/>
          <a:p>
            <a:pPr marL="457200" indent="-457200" algn="just">
              <a:buFont typeface="Arial" panose="020B0604020202020204" pitchFamily="34" charset="0"/>
              <a:buChar char="•"/>
            </a:pPr>
            <a:r>
              <a:rPr lang="pt-BR" sz="2600" i="0" dirty="0">
                <a:solidFill>
                  <a:srgbClr val="1F4E79"/>
                </a:solidFill>
                <a:effectLst/>
              </a:rPr>
              <a:t>Neste tipo de agrupamento selecionaremos os elementos que tiverem como </a:t>
            </a:r>
            <a:r>
              <a:rPr lang="pt-BR" sz="2600" b="1" i="1" dirty="0">
                <a:solidFill>
                  <a:srgbClr val="1F4E79"/>
                </a:solidFill>
                <a:effectLst/>
              </a:rPr>
              <a:t>atributo</a:t>
            </a:r>
            <a:r>
              <a:rPr lang="pt-BR" sz="2600" i="0" dirty="0">
                <a:solidFill>
                  <a:srgbClr val="1F4E79"/>
                </a:solidFill>
                <a:effectLst/>
              </a:rPr>
              <a:t> duas classes. Sua sintaxe é semelhante a seleção de </a:t>
            </a:r>
            <a:r>
              <a:rPr lang="pt-BR" sz="2600" b="1" i="1" dirty="0">
                <a:solidFill>
                  <a:srgbClr val="1F4E79"/>
                </a:solidFill>
                <a:effectLst/>
              </a:rPr>
              <a:t>uma</a:t>
            </a:r>
            <a:r>
              <a:rPr lang="pt-BR" sz="2600" i="0" dirty="0">
                <a:solidFill>
                  <a:srgbClr val="1F4E79"/>
                </a:solidFill>
                <a:effectLst/>
              </a:rPr>
              <a:t> </a:t>
            </a:r>
            <a:r>
              <a:rPr lang="pt-BR" sz="2600" b="1" i="1" dirty="0">
                <a:solidFill>
                  <a:srgbClr val="1F4E79"/>
                </a:solidFill>
                <a:effectLst/>
              </a:rPr>
              <a:t>classe</a:t>
            </a:r>
            <a:r>
              <a:rPr lang="pt-BR" sz="2600" i="0" dirty="0">
                <a:solidFill>
                  <a:srgbClr val="1F4E79"/>
                </a:solidFill>
                <a:effectLst/>
              </a:rPr>
              <a:t>, sendo que ambas serão especificadas </a:t>
            </a:r>
            <a:r>
              <a:rPr lang="pt-BR" sz="2600" b="1" i="1" dirty="0">
                <a:solidFill>
                  <a:srgbClr val="1F4E79"/>
                </a:solidFill>
                <a:effectLst/>
              </a:rPr>
              <a:t>juntas</a:t>
            </a:r>
            <a:r>
              <a:rPr lang="pt-BR" sz="2600" i="0" dirty="0">
                <a:solidFill>
                  <a:srgbClr val="1F4E79"/>
                </a:solidFill>
                <a:effectLst/>
              </a:rPr>
              <a:t>.</a:t>
            </a:r>
          </a:p>
          <a:p>
            <a:pPr marL="457200" indent="-457200" algn="just">
              <a:buFont typeface="Arial" panose="020B0604020202020204" pitchFamily="34" charset="0"/>
              <a:buChar char="•"/>
            </a:pPr>
            <a:endParaRPr lang="pt-BR" sz="1000" b="1" dirty="0">
              <a:solidFill>
                <a:srgbClr val="1F4E79"/>
              </a:solidFill>
            </a:endParaRPr>
          </a:p>
          <a:p>
            <a:pPr marL="457200" indent="-457200" algn="just">
              <a:buFont typeface="Arial" panose="020B0604020202020204" pitchFamily="34" charset="0"/>
              <a:buChar char="•"/>
            </a:pPr>
            <a:r>
              <a:rPr lang="pt-BR" sz="2600" b="0" i="0" dirty="0">
                <a:solidFill>
                  <a:srgbClr val="1F4E79"/>
                </a:solidFill>
                <a:effectLst/>
              </a:rPr>
              <a:t>Neste exemplo temos duas </a:t>
            </a:r>
            <a:r>
              <a:rPr lang="pt-BR" sz="2600" b="1" i="1" dirty="0" err="1">
                <a:solidFill>
                  <a:srgbClr val="1F4E79"/>
                </a:solidFill>
                <a:effectLst/>
              </a:rPr>
              <a:t>tags</a:t>
            </a:r>
            <a:r>
              <a:rPr lang="pt-BR" sz="2600" b="0" i="0" dirty="0">
                <a:solidFill>
                  <a:srgbClr val="1F4E79"/>
                </a:solidFill>
                <a:effectLst/>
              </a:rPr>
              <a:t> </a:t>
            </a:r>
            <a:r>
              <a:rPr lang="pt-BR" sz="2600" b="1" i="1" dirty="0">
                <a:solidFill>
                  <a:srgbClr val="1F4E79"/>
                </a:solidFill>
                <a:effectLst/>
              </a:rPr>
              <a:t>p</a:t>
            </a:r>
            <a:r>
              <a:rPr lang="pt-BR" sz="2600" b="0" i="0" dirty="0">
                <a:solidFill>
                  <a:srgbClr val="1F4E79"/>
                </a:solidFill>
                <a:effectLst/>
              </a:rPr>
              <a:t> que possuem </a:t>
            </a:r>
            <a:r>
              <a:rPr lang="pt-BR" sz="2600" b="1" i="1" dirty="0">
                <a:solidFill>
                  <a:srgbClr val="1F4E79"/>
                </a:solidFill>
                <a:effectLst/>
              </a:rPr>
              <a:t>classes</a:t>
            </a:r>
            <a:r>
              <a:rPr lang="pt-BR" sz="2600" b="0" i="0" dirty="0">
                <a:solidFill>
                  <a:srgbClr val="1F4E79"/>
                </a:solidFill>
                <a:effectLst/>
              </a:rPr>
              <a:t> definidas como </a:t>
            </a:r>
            <a:r>
              <a:rPr lang="pt-BR" sz="2600" b="1" i="1" dirty="0">
                <a:solidFill>
                  <a:srgbClr val="1F4E79"/>
                </a:solidFill>
                <a:effectLst/>
              </a:rPr>
              <a:t>atributo</a:t>
            </a:r>
            <a:r>
              <a:rPr lang="pt-BR" sz="2600" b="0" i="0" dirty="0">
                <a:solidFill>
                  <a:srgbClr val="1F4E79"/>
                </a:solidFill>
                <a:effectLst/>
              </a:rPr>
              <a:t>, mas apenas uma delas têm duas </a:t>
            </a:r>
            <a:r>
              <a:rPr lang="pt-BR" sz="2600" b="1" i="1" dirty="0">
                <a:solidFill>
                  <a:srgbClr val="1F4E79"/>
                </a:solidFill>
                <a:effectLst/>
              </a:rPr>
              <a:t>classes</a:t>
            </a:r>
            <a:r>
              <a:rPr lang="pt-BR" sz="2600" b="0" i="0" dirty="0">
                <a:solidFill>
                  <a:srgbClr val="1F4E79"/>
                </a:solidFill>
                <a:effectLst/>
              </a:rPr>
              <a:t> </a:t>
            </a:r>
            <a:r>
              <a:rPr lang="pt-BR" sz="2600" b="1" i="1" dirty="0">
                <a:solidFill>
                  <a:srgbClr val="1F4E79"/>
                </a:solidFill>
                <a:effectLst/>
              </a:rPr>
              <a:t>especificadas</a:t>
            </a:r>
            <a:r>
              <a:rPr lang="pt-BR" sz="2600" b="0" i="0" dirty="0">
                <a:solidFill>
                  <a:srgbClr val="1F4E79"/>
                </a:solidFill>
                <a:effectLst/>
              </a:rPr>
              <a:t>. Dessa maneira para aplicarmos uma regra de estilo nesta </a:t>
            </a:r>
            <a:r>
              <a:rPr lang="pt-BR" sz="2600" b="1" i="1" dirty="0" err="1">
                <a:solidFill>
                  <a:srgbClr val="1F4E79"/>
                </a:solidFill>
                <a:effectLst/>
              </a:rPr>
              <a:t>tag</a:t>
            </a:r>
            <a:r>
              <a:rPr lang="pt-BR" sz="2600" b="0" i="0" dirty="0">
                <a:solidFill>
                  <a:srgbClr val="1F4E79"/>
                </a:solidFill>
                <a:effectLst/>
              </a:rPr>
              <a:t> foram especificadas ambas as classes </a:t>
            </a:r>
            <a:r>
              <a:rPr lang="pt-BR" sz="2600" b="1" i="1" dirty="0" err="1">
                <a:solidFill>
                  <a:srgbClr val="1F4E79"/>
                </a:solidFill>
                <a:effectLst/>
              </a:rPr>
              <a:t>corAzul</a:t>
            </a:r>
            <a:r>
              <a:rPr lang="pt-BR" sz="2600" b="0" i="0" dirty="0">
                <a:solidFill>
                  <a:srgbClr val="1F4E79"/>
                </a:solidFill>
                <a:effectLst/>
              </a:rPr>
              <a:t> e </a:t>
            </a:r>
            <a:r>
              <a:rPr lang="pt-BR" sz="2600" b="1" i="1" dirty="0" err="1">
                <a:solidFill>
                  <a:srgbClr val="1F4E79"/>
                </a:solidFill>
                <a:effectLst/>
              </a:rPr>
              <a:t>corClaro</a:t>
            </a:r>
            <a:r>
              <a:rPr lang="pt-BR" sz="2600" b="0" i="0" dirty="0">
                <a:solidFill>
                  <a:srgbClr val="1F4E79"/>
                </a:solidFill>
                <a:effectLst/>
              </a:rPr>
              <a:t> para que apenas esse elemento receba o estilo especificado.</a:t>
            </a:r>
            <a:endParaRPr lang="pt-BR" sz="2600" b="1" dirty="0">
              <a:solidFill>
                <a:srgbClr val="1F4E79"/>
              </a:solidFill>
            </a:endParaRPr>
          </a:p>
        </p:txBody>
      </p:sp>
    </p:spTree>
    <p:extLst>
      <p:ext uri="{BB962C8B-B14F-4D97-AF65-F5344CB8AC3E}">
        <p14:creationId xmlns:p14="http://schemas.microsoft.com/office/powerpoint/2010/main" val="359603631"/>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grupamentos por classes">
            <a:extLst>
              <a:ext uri="{FF2B5EF4-FFF2-40B4-BE49-F238E27FC236}">
                <a16:creationId xmlns:a16="http://schemas.microsoft.com/office/drawing/2014/main" id="{27DBB226-7F40-C930-FA78-C3D2BDC3F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2953"/>
            <a:ext cx="12194563" cy="626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658629"/>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4F061AD-F2A4-EE57-554E-316A5EEC829D}"/>
              </a:ext>
            </a:extLst>
          </p:cNvPr>
          <p:cNvSpPr/>
          <p:nvPr/>
        </p:nvSpPr>
        <p:spPr>
          <a:xfrm>
            <a:off x="7833149" y="5711625"/>
            <a:ext cx="1723806" cy="363794"/>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sp>
        <p:nvSpPr>
          <p:cNvPr id="8" name="CaixaDeTexto 7">
            <a:extLst>
              <a:ext uri="{FF2B5EF4-FFF2-40B4-BE49-F238E27FC236}">
                <a16:creationId xmlns:a16="http://schemas.microsoft.com/office/drawing/2014/main" id="{CF528578-8D06-9560-8FE8-317CD01D6AF9}"/>
              </a:ext>
            </a:extLst>
          </p:cNvPr>
          <p:cNvSpPr txBox="1"/>
          <p:nvPr/>
        </p:nvSpPr>
        <p:spPr>
          <a:xfrm>
            <a:off x="1918080" y="1663099"/>
            <a:ext cx="8958066" cy="3847207"/>
          </a:xfrm>
          <a:prstGeom prst="rect">
            <a:avLst/>
          </a:prstGeom>
          <a:noFill/>
        </p:spPr>
        <p:txBody>
          <a:bodyPr wrap="square">
            <a:spAutoFit/>
          </a:bodyPr>
          <a:lstStyle/>
          <a:p>
            <a:pPr marL="457200" indent="-457200" algn="just">
              <a:buFont typeface="Arial" panose="020B0604020202020204" pitchFamily="34" charset="0"/>
              <a:buChar char="•"/>
            </a:pPr>
            <a:r>
              <a:rPr lang="pt-BR" sz="2600" i="0" dirty="0">
                <a:solidFill>
                  <a:srgbClr val="1F4E79"/>
                </a:solidFill>
                <a:effectLst/>
              </a:rPr>
              <a:t>Essa seleção é feita como na descendência de elementos, contudo, ao invés de utilizarmos diretamente os </a:t>
            </a:r>
            <a:r>
              <a:rPr lang="pt-BR" sz="2600" b="1" i="1" dirty="0">
                <a:solidFill>
                  <a:srgbClr val="1F4E79"/>
                </a:solidFill>
                <a:effectLst/>
              </a:rPr>
              <a:t>elementos</a:t>
            </a:r>
            <a:r>
              <a:rPr lang="pt-BR" sz="2600" i="0" dirty="0">
                <a:solidFill>
                  <a:srgbClr val="1F4E79"/>
                </a:solidFill>
                <a:effectLst/>
              </a:rPr>
              <a:t>, serão especificadas as </a:t>
            </a:r>
            <a:r>
              <a:rPr lang="pt-BR" sz="2600" b="1" i="1" dirty="0">
                <a:solidFill>
                  <a:srgbClr val="1F4E79"/>
                </a:solidFill>
                <a:effectLst/>
              </a:rPr>
              <a:t>classes</a:t>
            </a:r>
            <a:r>
              <a:rPr lang="pt-BR" sz="2600" i="0" dirty="0">
                <a:solidFill>
                  <a:srgbClr val="1F4E79"/>
                </a:solidFill>
                <a:effectLst/>
              </a:rPr>
              <a:t> que têm </a:t>
            </a:r>
            <a:r>
              <a:rPr lang="pt-BR" sz="2600" b="1" i="1" dirty="0">
                <a:solidFill>
                  <a:srgbClr val="1F4E79"/>
                </a:solidFill>
                <a:effectLst/>
              </a:rPr>
              <a:t>dependência</a:t>
            </a:r>
            <a:r>
              <a:rPr lang="pt-BR" sz="2600" i="0" dirty="0">
                <a:solidFill>
                  <a:srgbClr val="1F4E79"/>
                </a:solidFill>
                <a:effectLst/>
              </a:rPr>
              <a:t> com outras </a:t>
            </a:r>
            <a:r>
              <a:rPr lang="pt-BR" sz="2600" b="1" i="1" dirty="0">
                <a:solidFill>
                  <a:srgbClr val="1F4E79"/>
                </a:solidFill>
                <a:effectLst/>
              </a:rPr>
              <a:t>classes</a:t>
            </a:r>
            <a:r>
              <a:rPr lang="pt-BR" sz="2600" i="0" dirty="0">
                <a:solidFill>
                  <a:srgbClr val="1F4E79"/>
                </a:solidFill>
                <a:effectLst/>
              </a:rPr>
              <a:t>.</a:t>
            </a:r>
          </a:p>
          <a:p>
            <a:pPr marL="457200" indent="-457200" algn="just">
              <a:buFont typeface="Arial" panose="020B0604020202020204" pitchFamily="34" charset="0"/>
              <a:buChar char="•"/>
            </a:pPr>
            <a:endParaRPr lang="pt-BR" sz="1000" b="1" dirty="0">
              <a:solidFill>
                <a:srgbClr val="1F4E79"/>
              </a:solidFill>
            </a:endParaRPr>
          </a:p>
          <a:p>
            <a:pPr marL="457200" indent="-457200" algn="just">
              <a:buFont typeface="Arial" panose="020B0604020202020204" pitchFamily="34" charset="0"/>
              <a:buChar char="•"/>
            </a:pPr>
            <a:r>
              <a:rPr lang="pt-BR" sz="2600" b="0" i="0" dirty="0">
                <a:solidFill>
                  <a:srgbClr val="1F4E79"/>
                </a:solidFill>
                <a:effectLst/>
              </a:rPr>
              <a:t>Neste código vemos que na estrutura </a:t>
            </a:r>
            <a:r>
              <a:rPr lang="pt-BR" sz="2600" b="1" i="1" dirty="0">
                <a:solidFill>
                  <a:srgbClr val="1F4E79"/>
                </a:solidFill>
                <a:effectLst/>
              </a:rPr>
              <a:t>HTML</a:t>
            </a:r>
            <a:r>
              <a:rPr lang="pt-BR" sz="2600" b="0" i="0" dirty="0">
                <a:solidFill>
                  <a:srgbClr val="1F4E79"/>
                </a:solidFill>
                <a:effectLst/>
              </a:rPr>
              <a:t> temos uma </a:t>
            </a:r>
            <a:r>
              <a:rPr lang="pt-BR" sz="2600" b="1" i="1" dirty="0" err="1">
                <a:solidFill>
                  <a:srgbClr val="1F4E79"/>
                </a:solidFill>
                <a:effectLst/>
              </a:rPr>
              <a:t>tag</a:t>
            </a:r>
            <a:r>
              <a:rPr lang="pt-BR" sz="2600" b="0" i="0" dirty="0">
                <a:solidFill>
                  <a:srgbClr val="1F4E79"/>
                </a:solidFill>
                <a:effectLst/>
              </a:rPr>
              <a:t> </a:t>
            </a:r>
            <a:r>
              <a:rPr lang="pt-BR" sz="2600" b="1" i="1" dirty="0" err="1">
                <a:solidFill>
                  <a:srgbClr val="1F4E79"/>
                </a:solidFill>
                <a:effectLst/>
              </a:rPr>
              <a:t>div</a:t>
            </a:r>
            <a:r>
              <a:rPr lang="pt-BR" sz="2600" b="0" i="0" dirty="0">
                <a:solidFill>
                  <a:srgbClr val="1F4E79"/>
                </a:solidFill>
                <a:effectLst/>
              </a:rPr>
              <a:t> que descende de outra </a:t>
            </a:r>
            <a:r>
              <a:rPr lang="pt-BR" sz="2600" b="1" i="1" dirty="0" err="1">
                <a:solidFill>
                  <a:srgbClr val="1F4E79"/>
                </a:solidFill>
                <a:effectLst/>
              </a:rPr>
              <a:t>tag</a:t>
            </a:r>
            <a:r>
              <a:rPr lang="pt-BR" sz="2600" b="0" i="0" dirty="0">
                <a:solidFill>
                  <a:srgbClr val="1F4E79"/>
                </a:solidFill>
                <a:effectLst/>
              </a:rPr>
              <a:t> </a:t>
            </a:r>
            <a:r>
              <a:rPr lang="pt-BR" sz="2600" b="1" i="1" dirty="0" err="1">
                <a:solidFill>
                  <a:srgbClr val="1F4E79"/>
                </a:solidFill>
                <a:effectLst/>
              </a:rPr>
              <a:t>div</a:t>
            </a:r>
            <a:r>
              <a:rPr lang="pt-BR" sz="2600" b="0" i="0" dirty="0">
                <a:solidFill>
                  <a:srgbClr val="1F4E79"/>
                </a:solidFill>
                <a:effectLst/>
              </a:rPr>
              <a:t>, ambas com </a:t>
            </a:r>
            <a:r>
              <a:rPr lang="pt-BR" sz="2600" b="1" i="1" dirty="0">
                <a:solidFill>
                  <a:srgbClr val="1F4E79"/>
                </a:solidFill>
                <a:effectLst/>
              </a:rPr>
              <a:t>classes</a:t>
            </a:r>
            <a:r>
              <a:rPr lang="pt-BR" sz="2600" b="0" i="0" dirty="0">
                <a:solidFill>
                  <a:srgbClr val="1F4E79"/>
                </a:solidFill>
                <a:effectLst/>
              </a:rPr>
              <a:t> definidas como </a:t>
            </a:r>
            <a:r>
              <a:rPr lang="pt-BR" sz="2600" b="1" i="1" dirty="0">
                <a:solidFill>
                  <a:srgbClr val="1F4E79"/>
                </a:solidFill>
                <a:effectLst/>
              </a:rPr>
              <a:t>atributos</a:t>
            </a:r>
            <a:r>
              <a:rPr lang="pt-BR" sz="2600" b="0" i="0" dirty="0">
                <a:solidFill>
                  <a:srgbClr val="1F4E79"/>
                </a:solidFill>
                <a:effectLst/>
              </a:rPr>
              <a:t>. Desta forma, para estilizar somente o conteúdo da </a:t>
            </a:r>
            <a:r>
              <a:rPr lang="pt-BR" sz="2600" b="1" i="1" dirty="0" err="1">
                <a:solidFill>
                  <a:srgbClr val="1F4E79"/>
                </a:solidFill>
                <a:effectLst/>
              </a:rPr>
              <a:t>tag</a:t>
            </a:r>
            <a:r>
              <a:rPr lang="pt-BR" sz="2600" b="0" i="0" dirty="0">
                <a:solidFill>
                  <a:srgbClr val="1F4E79"/>
                </a:solidFill>
                <a:effectLst/>
              </a:rPr>
              <a:t> </a:t>
            </a:r>
            <a:r>
              <a:rPr lang="pt-BR" sz="2600" b="1" i="1" dirty="0" err="1">
                <a:solidFill>
                  <a:srgbClr val="1F4E79"/>
                </a:solidFill>
                <a:effectLst/>
              </a:rPr>
              <a:t>div</a:t>
            </a:r>
            <a:r>
              <a:rPr lang="pt-BR" sz="2600" b="0" i="0" dirty="0">
                <a:solidFill>
                  <a:srgbClr val="1F4E79"/>
                </a:solidFill>
                <a:effectLst/>
              </a:rPr>
              <a:t> descendente especificamos nossa regra a </a:t>
            </a:r>
            <a:r>
              <a:rPr lang="pt-BR" sz="2600" b="1" i="1" dirty="0">
                <a:solidFill>
                  <a:srgbClr val="1F4E79"/>
                </a:solidFill>
                <a:effectLst/>
              </a:rPr>
              <a:t>ambas</a:t>
            </a:r>
            <a:r>
              <a:rPr lang="pt-BR" sz="2600" b="0" i="0" dirty="0">
                <a:solidFill>
                  <a:srgbClr val="1F4E79"/>
                </a:solidFill>
                <a:effectLst/>
              </a:rPr>
              <a:t> </a:t>
            </a:r>
            <a:r>
              <a:rPr lang="pt-BR" sz="2600" b="1" i="1" dirty="0">
                <a:solidFill>
                  <a:srgbClr val="1F4E79"/>
                </a:solidFill>
                <a:effectLst/>
              </a:rPr>
              <a:t>as</a:t>
            </a:r>
            <a:r>
              <a:rPr lang="pt-BR" sz="2600" b="0" i="0" dirty="0">
                <a:solidFill>
                  <a:srgbClr val="1F4E79"/>
                </a:solidFill>
                <a:effectLst/>
              </a:rPr>
              <a:t> </a:t>
            </a:r>
            <a:r>
              <a:rPr lang="pt-BR" sz="2600" b="1" i="1" dirty="0">
                <a:solidFill>
                  <a:srgbClr val="1F4E79"/>
                </a:solidFill>
                <a:effectLst/>
              </a:rPr>
              <a:t>classes</a:t>
            </a:r>
            <a:r>
              <a:rPr lang="pt-BR" sz="2600" b="0" i="0" dirty="0">
                <a:solidFill>
                  <a:srgbClr val="1F4E79"/>
                </a:solidFill>
                <a:effectLst/>
              </a:rPr>
              <a:t>, mas </a:t>
            </a:r>
            <a:r>
              <a:rPr lang="pt-BR" sz="2600" b="1" i="1" dirty="0">
                <a:solidFill>
                  <a:srgbClr val="1F4E79"/>
                </a:solidFill>
                <a:effectLst/>
              </a:rPr>
              <a:t>separadas</a:t>
            </a:r>
            <a:r>
              <a:rPr lang="pt-BR" sz="2600" b="0" i="0" dirty="0">
                <a:solidFill>
                  <a:srgbClr val="1F4E79"/>
                </a:solidFill>
                <a:effectLst/>
              </a:rPr>
              <a:t> </a:t>
            </a:r>
            <a:r>
              <a:rPr lang="pt-BR" sz="2600" b="1" i="1" dirty="0">
                <a:solidFill>
                  <a:srgbClr val="1F4E79"/>
                </a:solidFill>
                <a:effectLst/>
              </a:rPr>
              <a:t>por</a:t>
            </a:r>
            <a:r>
              <a:rPr lang="pt-BR" sz="2600" b="0" i="0" dirty="0">
                <a:solidFill>
                  <a:srgbClr val="1F4E79"/>
                </a:solidFill>
                <a:effectLst/>
              </a:rPr>
              <a:t> </a:t>
            </a:r>
            <a:r>
              <a:rPr lang="pt-BR" sz="2600" b="1" i="1" dirty="0">
                <a:solidFill>
                  <a:srgbClr val="1F4E79"/>
                </a:solidFill>
                <a:effectLst/>
              </a:rPr>
              <a:t>espaço</a:t>
            </a:r>
            <a:r>
              <a:rPr lang="pt-BR" sz="2600" b="0" i="0" dirty="0">
                <a:solidFill>
                  <a:srgbClr val="1F4E79"/>
                </a:solidFill>
                <a:effectLst/>
              </a:rPr>
              <a:t>.</a:t>
            </a:r>
            <a:endParaRPr lang="pt-BR" sz="2600" b="1" dirty="0">
              <a:solidFill>
                <a:srgbClr val="1F4E79"/>
              </a:solidFill>
            </a:endParaRPr>
          </a:p>
        </p:txBody>
      </p:sp>
      <p:sp>
        <p:nvSpPr>
          <p:cNvPr id="10" name="CaixaDeTexto 9">
            <a:extLst>
              <a:ext uri="{FF2B5EF4-FFF2-40B4-BE49-F238E27FC236}">
                <a16:creationId xmlns:a16="http://schemas.microsoft.com/office/drawing/2014/main" id="{A6401F42-87C2-A8D2-A77F-9E8EF6F3CD83}"/>
              </a:ext>
            </a:extLst>
          </p:cNvPr>
          <p:cNvSpPr txBox="1"/>
          <p:nvPr/>
        </p:nvSpPr>
        <p:spPr>
          <a:xfrm>
            <a:off x="1836759" y="339660"/>
            <a:ext cx="8716163" cy="1323439"/>
          </a:xfrm>
          <a:prstGeom prst="rect">
            <a:avLst/>
          </a:prstGeom>
          <a:noFill/>
        </p:spPr>
        <p:txBody>
          <a:bodyPr wrap="square">
            <a:spAutoFit/>
          </a:bodyPr>
          <a:lstStyle/>
          <a:p>
            <a:pPr algn="l"/>
            <a:r>
              <a:rPr lang="pt-BR" sz="4000" i="0" dirty="0">
                <a:solidFill>
                  <a:srgbClr val="F1931D"/>
                </a:solidFill>
                <a:effectLst/>
                <a:latin typeface="Gotham Black" pitchFamily="50" charset="0"/>
              </a:rPr>
              <a:t>AGRUPAMENTO POR DECENDÊNCIA DE ELEMENTOS</a:t>
            </a:r>
          </a:p>
        </p:txBody>
      </p:sp>
    </p:spTree>
    <p:extLst>
      <p:ext uri="{BB962C8B-B14F-4D97-AF65-F5344CB8AC3E}">
        <p14:creationId xmlns:p14="http://schemas.microsoft.com/office/powerpoint/2010/main" val="1409966801"/>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grupamento por descendência de classes&lt;">
            <a:extLst>
              <a:ext uri="{FF2B5EF4-FFF2-40B4-BE49-F238E27FC236}">
                <a16:creationId xmlns:a16="http://schemas.microsoft.com/office/drawing/2014/main" id="{F0838420-59DC-4608-6559-69FB8C06C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 y="294968"/>
            <a:ext cx="12175418" cy="625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135572"/>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Descrição gerada automaticamente">
            <a:extLst>
              <a:ext uri="{FF2B5EF4-FFF2-40B4-BE49-F238E27FC236}">
                <a16:creationId xmlns:a16="http://schemas.microsoft.com/office/drawing/2014/main" id="{54BFA52E-B038-496F-A8F2-75ADF0736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tângulo 6">
            <a:extLst>
              <a:ext uri="{FF2B5EF4-FFF2-40B4-BE49-F238E27FC236}">
                <a16:creationId xmlns:a16="http://schemas.microsoft.com/office/drawing/2014/main" id="{AFC0E7E4-524F-DDC0-6494-210A4886995E}"/>
              </a:ext>
            </a:extLst>
          </p:cNvPr>
          <p:cNvSpPr/>
          <p:nvPr/>
        </p:nvSpPr>
        <p:spPr>
          <a:xfrm>
            <a:off x="1279948" y="495750"/>
            <a:ext cx="1257602" cy="1384995"/>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129" y="613514"/>
            <a:ext cx="1895314" cy="2673280"/>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6B1AC4A7-D83E-8600-679D-5A992C45D778}"/>
              </a:ext>
            </a:extLst>
          </p:cNvPr>
          <p:cNvSpPr/>
          <p:nvPr/>
        </p:nvSpPr>
        <p:spPr>
          <a:xfrm>
            <a:off x="1836759" y="4919007"/>
            <a:ext cx="1257602" cy="1384995"/>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sp>
        <p:nvSpPr>
          <p:cNvPr id="4" name="Retângulo 3">
            <a:extLst>
              <a:ext uri="{FF2B5EF4-FFF2-40B4-BE49-F238E27FC236}">
                <a16:creationId xmlns:a16="http://schemas.microsoft.com/office/drawing/2014/main" id="{34F061AD-F2A4-EE57-554E-316A5EEC829D}"/>
              </a:ext>
            </a:extLst>
          </p:cNvPr>
          <p:cNvSpPr/>
          <p:nvPr/>
        </p:nvSpPr>
        <p:spPr>
          <a:xfrm>
            <a:off x="7833149" y="5711625"/>
            <a:ext cx="1723806" cy="363794"/>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sp>
        <p:nvSpPr>
          <p:cNvPr id="6" name="Retângulo 5">
            <a:extLst>
              <a:ext uri="{FF2B5EF4-FFF2-40B4-BE49-F238E27FC236}">
                <a16:creationId xmlns:a16="http://schemas.microsoft.com/office/drawing/2014/main" id="{3990546E-E111-7CF6-91F4-A0065A06401D}"/>
              </a:ext>
            </a:extLst>
          </p:cNvPr>
          <p:cNvSpPr/>
          <p:nvPr/>
        </p:nvSpPr>
        <p:spPr>
          <a:xfrm>
            <a:off x="7833149" y="6075419"/>
            <a:ext cx="1792632" cy="782581"/>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sp>
        <p:nvSpPr>
          <p:cNvPr id="8" name="CaixaDeTexto 7">
            <a:extLst>
              <a:ext uri="{FF2B5EF4-FFF2-40B4-BE49-F238E27FC236}">
                <a16:creationId xmlns:a16="http://schemas.microsoft.com/office/drawing/2014/main" id="{CF528578-8D06-9560-8FE8-317CD01D6AF9}"/>
              </a:ext>
            </a:extLst>
          </p:cNvPr>
          <p:cNvSpPr txBox="1"/>
          <p:nvPr/>
        </p:nvSpPr>
        <p:spPr>
          <a:xfrm>
            <a:off x="522427" y="3672140"/>
            <a:ext cx="11587755" cy="523220"/>
          </a:xfrm>
          <a:prstGeom prst="rect">
            <a:avLst/>
          </a:prstGeom>
          <a:noFill/>
        </p:spPr>
        <p:txBody>
          <a:bodyPr wrap="square">
            <a:spAutoFit/>
          </a:bodyPr>
          <a:lstStyle/>
          <a:p>
            <a:pPr algn="just"/>
            <a:r>
              <a:rPr lang="pt-BR" sz="2800" b="1" i="0" dirty="0">
                <a:solidFill>
                  <a:srgbClr val="1F4E79"/>
                </a:solidFill>
                <a:effectLst/>
              </a:rPr>
              <a:t>https://edu.gcfglobal.org/pt/criacao-de-sites/css-cascading-style-sheets/1/</a:t>
            </a:r>
            <a:endParaRPr lang="pt-BR" sz="2800" b="1" dirty="0">
              <a:solidFill>
                <a:srgbClr val="1F4E79"/>
              </a:solidFill>
            </a:endParaRPr>
          </a:p>
        </p:txBody>
      </p:sp>
    </p:spTree>
    <p:extLst>
      <p:ext uri="{BB962C8B-B14F-4D97-AF65-F5344CB8AC3E}">
        <p14:creationId xmlns:p14="http://schemas.microsoft.com/office/powerpoint/2010/main" val="1389059997"/>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B064A-DA49-AFD4-3364-3CACE9342D72}"/>
              </a:ext>
            </a:extLst>
          </p:cNvPr>
          <p:cNvSpPr>
            <a:spLocks noGrp="1"/>
          </p:cNvSpPr>
          <p:nvPr>
            <p:ph type="ctrTitle"/>
          </p:nvPr>
        </p:nvSpPr>
        <p:spPr/>
        <p:txBody>
          <a:bodyPr/>
          <a:lstStyle/>
          <a:p>
            <a:endParaRPr lang="pt-BR"/>
          </a:p>
        </p:txBody>
      </p:sp>
      <p:sp>
        <p:nvSpPr>
          <p:cNvPr id="3" name="Subtítulo 2">
            <a:extLst>
              <a:ext uri="{FF2B5EF4-FFF2-40B4-BE49-F238E27FC236}">
                <a16:creationId xmlns:a16="http://schemas.microsoft.com/office/drawing/2014/main" id="{3C36FF4B-E60C-17FC-E93E-B010D84A366E}"/>
              </a:ext>
            </a:extLst>
          </p:cNvPr>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6690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5073081-EF26-E2E6-4390-4AB66CE64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8" y="0"/>
            <a:ext cx="10352342" cy="645499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29240"/>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Padrão do plano de fundo&#10;&#10;Descrição gerada automaticamente">
            <a:extLst>
              <a:ext uri="{FF2B5EF4-FFF2-40B4-BE49-F238E27FC236}">
                <a16:creationId xmlns:a16="http://schemas.microsoft.com/office/drawing/2014/main" id="{ECC7A4F8-DC4E-36DD-08E2-07C08580BFF8}"/>
              </a:ext>
            </a:extLst>
          </p:cNvPr>
          <p:cNvPicPr>
            <a:picLocks noChangeAspect="1"/>
          </p:cNvPicPr>
          <p:nvPr/>
        </p:nvPicPr>
        <p:blipFill>
          <a:blip r:embed="rId2"/>
          <a:stretch>
            <a:fillRect/>
          </a:stretch>
        </p:blipFill>
        <p:spPr>
          <a:xfrm>
            <a:off x="0" y="0"/>
            <a:ext cx="12192000" cy="6859404"/>
          </a:xfrm>
          <a:prstGeom prst="rect">
            <a:avLst/>
          </a:prstGeom>
        </p:spPr>
      </p:pic>
      <p:pic>
        <p:nvPicPr>
          <p:cNvPr id="12" name="Imagem 11" descr="Texto&#10;&#10;Descrição gerada automaticamente">
            <a:extLst>
              <a:ext uri="{FF2B5EF4-FFF2-40B4-BE49-F238E27FC236}">
                <a16:creationId xmlns:a16="http://schemas.microsoft.com/office/drawing/2014/main" id="{BA57E9BE-821A-3E90-1DE0-F6CEB3ACE222}"/>
              </a:ext>
            </a:extLst>
          </p:cNvPr>
          <p:cNvPicPr>
            <a:picLocks noChangeAspect="1"/>
          </p:cNvPicPr>
          <p:nvPr/>
        </p:nvPicPr>
        <p:blipFill>
          <a:blip r:embed="rId3">
            <a:alphaModFix amt="10000"/>
          </a:blip>
          <a:stretch>
            <a:fillRect/>
          </a:stretch>
        </p:blipFill>
        <p:spPr>
          <a:xfrm>
            <a:off x="226359" y="1342659"/>
            <a:ext cx="11638018" cy="4780701"/>
          </a:xfrm>
          <a:prstGeom prst="rect">
            <a:avLst/>
          </a:prstGeom>
        </p:spPr>
      </p:pic>
      <p:pic>
        <p:nvPicPr>
          <p:cNvPr id="3" name="Imagem 2" descr="Logotipo, Ícone&#10;&#10;Descrição gerada automaticamente">
            <a:extLst>
              <a:ext uri="{FF2B5EF4-FFF2-40B4-BE49-F238E27FC236}">
                <a16:creationId xmlns:a16="http://schemas.microsoft.com/office/drawing/2014/main" id="{11BCC4B9-9427-CB42-BA04-880A76555FD1}"/>
              </a:ext>
            </a:extLst>
          </p:cNvPr>
          <p:cNvPicPr>
            <a:picLocks noChangeAspect="1"/>
          </p:cNvPicPr>
          <p:nvPr/>
        </p:nvPicPr>
        <p:blipFill>
          <a:blip r:embed="rId4"/>
          <a:stretch>
            <a:fillRect/>
          </a:stretch>
        </p:blipFill>
        <p:spPr>
          <a:xfrm>
            <a:off x="1070467" y="4547368"/>
            <a:ext cx="2385202" cy="1862048"/>
          </a:xfrm>
          <a:prstGeom prst="rect">
            <a:avLst/>
          </a:prstGeom>
          <a:effectLst>
            <a:outerShdw blurRad="63500" sx="102000" sy="102000" algn="ctr" rotWithShape="0">
              <a:prstClr val="black">
                <a:alpha val="40000"/>
              </a:prstClr>
            </a:outerShdw>
          </a:effectLst>
        </p:spPr>
      </p:pic>
      <p:sp>
        <p:nvSpPr>
          <p:cNvPr id="9" name="CaixaDeTexto 8">
            <a:extLst>
              <a:ext uri="{FF2B5EF4-FFF2-40B4-BE49-F238E27FC236}">
                <a16:creationId xmlns:a16="http://schemas.microsoft.com/office/drawing/2014/main" id="{B35676E3-031F-C1A8-EA2B-EDD172758DCB}"/>
              </a:ext>
            </a:extLst>
          </p:cNvPr>
          <p:cNvSpPr txBox="1"/>
          <p:nvPr/>
        </p:nvSpPr>
        <p:spPr>
          <a:xfrm>
            <a:off x="1829472" y="1342660"/>
            <a:ext cx="5367744" cy="1862048"/>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11500" dirty="0">
                <a:solidFill>
                  <a:schemeClr val="bg1">
                    <a:lumMod val="95000"/>
                  </a:schemeClr>
                </a:solidFill>
                <a:latin typeface="Gotham Black" pitchFamily="50" charset="0"/>
              </a:rPr>
              <a:t>Fontes</a:t>
            </a:r>
          </a:p>
        </p:txBody>
      </p:sp>
      <p:sp>
        <p:nvSpPr>
          <p:cNvPr id="7" name="CaixaDeTexto 6">
            <a:extLst>
              <a:ext uri="{FF2B5EF4-FFF2-40B4-BE49-F238E27FC236}">
                <a16:creationId xmlns:a16="http://schemas.microsoft.com/office/drawing/2014/main" id="{7E212D46-8494-BEE1-34E9-7A5D2880D9DD}"/>
              </a:ext>
            </a:extLst>
          </p:cNvPr>
          <p:cNvSpPr txBox="1"/>
          <p:nvPr/>
        </p:nvSpPr>
        <p:spPr>
          <a:xfrm>
            <a:off x="704455" y="630517"/>
            <a:ext cx="5741130" cy="1107996"/>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6600" dirty="0">
                <a:solidFill>
                  <a:schemeClr val="bg1">
                    <a:lumMod val="95000"/>
                  </a:schemeClr>
                </a:solidFill>
                <a:latin typeface="Gotham Black" pitchFamily="50" charset="0"/>
              </a:rPr>
              <a:t>Adicionando </a:t>
            </a:r>
          </a:p>
        </p:txBody>
      </p:sp>
      <p:pic>
        <p:nvPicPr>
          <p:cNvPr id="2050" name="Picture 2">
            <a:extLst>
              <a:ext uri="{FF2B5EF4-FFF2-40B4-BE49-F238E27FC236}">
                <a16:creationId xmlns:a16="http://schemas.microsoft.com/office/drawing/2014/main" id="{42203A20-6080-7CA7-9F3A-BE79AC521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8142" y="734639"/>
            <a:ext cx="4177929" cy="417792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FAF6D202-2403-641B-A710-0A3B6DCC9E81}"/>
              </a:ext>
            </a:extLst>
          </p:cNvPr>
          <p:cNvSpPr txBox="1"/>
          <p:nvPr/>
        </p:nvSpPr>
        <p:spPr>
          <a:xfrm>
            <a:off x="3575019" y="5132143"/>
            <a:ext cx="7546513" cy="1323439"/>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8000" dirty="0">
                <a:solidFill>
                  <a:schemeClr val="accent3">
                    <a:lumMod val="40000"/>
                    <a:lumOff val="60000"/>
                  </a:schemeClr>
                </a:solidFill>
                <a:latin typeface="Gotham Black" pitchFamily="50" charset="0"/>
              </a:rPr>
              <a:t>Google</a:t>
            </a:r>
            <a:r>
              <a:rPr lang="pt-BR" sz="8000" dirty="0">
                <a:solidFill>
                  <a:schemeClr val="bg1">
                    <a:lumMod val="95000"/>
                  </a:schemeClr>
                </a:solidFill>
                <a:latin typeface="Gotham Black" pitchFamily="50" charset="0"/>
              </a:rPr>
              <a:t> </a:t>
            </a:r>
            <a:r>
              <a:rPr lang="pt-BR" sz="8000" dirty="0" err="1">
                <a:solidFill>
                  <a:schemeClr val="accent3">
                    <a:lumMod val="20000"/>
                    <a:lumOff val="80000"/>
                  </a:schemeClr>
                </a:solidFill>
                <a:latin typeface="Gotham Black" pitchFamily="50" charset="0"/>
              </a:rPr>
              <a:t>Fonts</a:t>
            </a:r>
            <a:r>
              <a:rPr lang="pt-BR" sz="8000" dirty="0">
                <a:solidFill>
                  <a:schemeClr val="accent3">
                    <a:lumMod val="20000"/>
                    <a:lumOff val="80000"/>
                  </a:schemeClr>
                </a:solidFill>
                <a:latin typeface="Gotham Black" pitchFamily="50" charset="0"/>
              </a:rPr>
              <a:t> </a:t>
            </a:r>
          </a:p>
        </p:txBody>
      </p:sp>
    </p:spTree>
    <p:extLst>
      <p:ext uri="{BB962C8B-B14F-4D97-AF65-F5344CB8AC3E}">
        <p14:creationId xmlns:p14="http://schemas.microsoft.com/office/powerpoint/2010/main" val="212945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Cantos Arredondados 6">
            <a:extLst>
              <a:ext uri="{FF2B5EF4-FFF2-40B4-BE49-F238E27FC236}">
                <a16:creationId xmlns:a16="http://schemas.microsoft.com/office/drawing/2014/main" id="{1E085103-3675-AEDB-F89E-570AFD2002D2}"/>
              </a:ext>
            </a:extLst>
          </p:cNvPr>
          <p:cNvSpPr/>
          <p:nvPr/>
        </p:nvSpPr>
        <p:spPr>
          <a:xfrm>
            <a:off x="-416696" y="2920482"/>
            <a:ext cx="5428723" cy="1017036"/>
          </a:xfrm>
          <a:prstGeom prst="roundRect">
            <a:avLst/>
          </a:prstGeom>
          <a:solidFill>
            <a:schemeClr val="accent1">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E8ADB064-1683-8C38-B089-C37DE43EDEBA}"/>
              </a:ext>
            </a:extLst>
          </p:cNvPr>
          <p:cNvSpPr>
            <a:spLocks noGrp="1"/>
          </p:cNvSpPr>
          <p:nvPr>
            <p:ph type="title"/>
          </p:nvPr>
        </p:nvSpPr>
        <p:spPr>
          <a:xfrm>
            <a:off x="458653" y="604890"/>
            <a:ext cx="8753458" cy="894508"/>
          </a:xfrm>
        </p:spPr>
        <p:txBody>
          <a:bodyPr>
            <a:normAutofit/>
          </a:bodyPr>
          <a:lstStyle/>
          <a:p>
            <a:r>
              <a:rPr lang="pt-BR" dirty="0">
                <a:latin typeface="Gotham" panose="02000504050000020004" pitchFamily="2" charset="0"/>
              </a:rPr>
              <a:t>ADICIONANDO FONTES</a:t>
            </a:r>
          </a:p>
        </p:txBody>
      </p:sp>
      <p:sp>
        <p:nvSpPr>
          <p:cNvPr id="3" name="Espaço Reservado para Conteúdo 2">
            <a:extLst>
              <a:ext uri="{FF2B5EF4-FFF2-40B4-BE49-F238E27FC236}">
                <a16:creationId xmlns:a16="http://schemas.microsoft.com/office/drawing/2014/main" id="{3514674B-6A44-0AD7-8AD3-88D6677E33F3}"/>
              </a:ext>
            </a:extLst>
          </p:cNvPr>
          <p:cNvSpPr>
            <a:spLocks noGrp="1"/>
          </p:cNvSpPr>
          <p:nvPr>
            <p:ph idx="1"/>
          </p:nvPr>
        </p:nvSpPr>
        <p:spPr>
          <a:xfrm>
            <a:off x="58249" y="3191178"/>
            <a:ext cx="4881042" cy="650066"/>
          </a:xfrm>
        </p:spPr>
        <p:txBody>
          <a:bodyPr>
            <a:normAutofit/>
          </a:bodyPr>
          <a:lstStyle/>
          <a:p>
            <a:r>
              <a:rPr lang="pt-BR" sz="3200" b="1" dirty="0">
                <a:solidFill>
                  <a:schemeClr val="tx1"/>
                </a:solidFill>
                <a:latin typeface="Abadi" panose="020B0604020104020204" pitchFamily="34" charset="0"/>
              </a:rPr>
              <a:t>https://fonts.google.com/</a:t>
            </a:r>
          </a:p>
        </p:txBody>
      </p:sp>
      <p:pic>
        <p:nvPicPr>
          <p:cNvPr id="6" name="Imagem 5">
            <a:extLst>
              <a:ext uri="{FF2B5EF4-FFF2-40B4-BE49-F238E27FC236}">
                <a16:creationId xmlns:a16="http://schemas.microsoft.com/office/drawing/2014/main" id="{ED544108-4E4A-BE31-9E18-BDC524542072}"/>
              </a:ext>
            </a:extLst>
          </p:cNvPr>
          <p:cNvPicPr>
            <a:picLocks noChangeAspect="1"/>
          </p:cNvPicPr>
          <p:nvPr/>
        </p:nvPicPr>
        <p:blipFill>
          <a:blip r:embed="rId2"/>
          <a:stretch>
            <a:fillRect/>
          </a:stretch>
        </p:blipFill>
        <p:spPr>
          <a:xfrm>
            <a:off x="5402423" y="1978091"/>
            <a:ext cx="6071288" cy="3263384"/>
          </a:xfrm>
          <a:prstGeom prst="rect">
            <a:avLst/>
          </a:prstGeom>
          <a:effectLst>
            <a:outerShdw blurRad="63500" sx="102000" sy="102000" algn="ctr" rotWithShape="0">
              <a:prstClr val="black">
                <a:alpha val="40000"/>
              </a:prstClr>
            </a:outerShdw>
          </a:effectLst>
        </p:spPr>
      </p:pic>
      <p:sp>
        <p:nvSpPr>
          <p:cNvPr id="8" name="CaixaDeTexto 7">
            <a:extLst>
              <a:ext uri="{FF2B5EF4-FFF2-40B4-BE49-F238E27FC236}">
                <a16:creationId xmlns:a16="http://schemas.microsoft.com/office/drawing/2014/main" id="{0AD345F1-D9FC-325B-E368-7B449E1FEDB7}"/>
              </a:ext>
            </a:extLst>
          </p:cNvPr>
          <p:cNvSpPr txBox="1"/>
          <p:nvPr/>
        </p:nvSpPr>
        <p:spPr>
          <a:xfrm>
            <a:off x="220808" y="6106261"/>
            <a:ext cx="6177394" cy="646331"/>
          </a:xfrm>
          <a:prstGeom prst="rect">
            <a:avLst/>
          </a:prstGeom>
          <a:noFill/>
        </p:spPr>
        <p:txBody>
          <a:bodyPr wrap="square">
            <a:spAutoFit/>
          </a:bodyPr>
          <a:lstStyle/>
          <a:p>
            <a:r>
              <a:rPr lang="pt-BR" sz="3600" b="1" dirty="0">
                <a:latin typeface="Abadi" panose="020B0604020104020204" pitchFamily="34" charset="0"/>
              </a:rPr>
              <a:t>https://www.w3schools.com/</a:t>
            </a:r>
          </a:p>
        </p:txBody>
      </p:sp>
    </p:spTree>
    <p:extLst>
      <p:ext uri="{BB962C8B-B14F-4D97-AF65-F5344CB8AC3E}">
        <p14:creationId xmlns:p14="http://schemas.microsoft.com/office/powerpoint/2010/main" val="26790989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5B5B266E-8160-4585-3B4E-12CD98CF6F63}"/>
              </a:ext>
            </a:extLst>
          </p:cNvPr>
          <p:cNvSpPr txBox="1"/>
          <p:nvPr/>
        </p:nvSpPr>
        <p:spPr>
          <a:xfrm>
            <a:off x="584434" y="1583364"/>
            <a:ext cx="10824784" cy="1938992"/>
          </a:xfrm>
          <a:prstGeom prst="rect">
            <a:avLst/>
          </a:prstGeom>
          <a:noFill/>
        </p:spPr>
        <p:txBody>
          <a:bodyPr wrap="square">
            <a:spAutoFit/>
          </a:bodyPr>
          <a:lstStyle/>
          <a:p>
            <a:r>
              <a:rPr lang="pt-BR" sz="2400" dirty="0">
                <a:latin typeface="Abadi" panose="020B0604020104020204" pitchFamily="34" charset="0"/>
              </a:rPr>
              <a:t>&lt;link </a:t>
            </a:r>
            <a:r>
              <a:rPr lang="pt-BR" sz="2400" dirty="0" err="1">
                <a:latin typeface="Abadi" panose="020B0604020104020204" pitchFamily="34" charset="0"/>
              </a:rPr>
              <a:t>rel</a:t>
            </a:r>
            <a:r>
              <a:rPr lang="pt-BR" sz="2400" dirty="0">
                <a:latin typeface="Abadi" panose="020B0604020104020204" pitchFamily="34" charset="0"/>
              </a:rPr>
              <a:t>="</a:t>
            </a:r>
            <a:r>
              <a:rPr lang="pt-BR" sz="2400" dirty="0" err="1">
                <a:latin typeface="Abadi" panose="020B0604020104020204" pitchFamily="34" charset="0"/>
              </a:rPr>
              <a:t>preconnect</a:t>
            </a:r>
            <a:r>
              <a:rPr lang="pt-BR" sz="2400" dirty="0">
                <a:latin typeface="Abadi" panose="020B0604020104020204" pitchFamily="34" charset="0"/>
              </a:rPr>
              <a:t>" </a:t>
            </a:r>
            <a:r>
              <a:rPr lang="pt-BR" sz="2400" dirty="0" err="1">
                <a:latin typeface="Abadi" panose="020B0604020104020204" pitchFamily="34" charset="0"/>
              </a:rPr>
              <a:t>href</a:t>
            </a:r>
            <a:r>
              <a:rPr lang="pt-BR" sz="2400" dirty="0">
                <a:latin typeface="Abadi" panose="020B0604020104020204" pitchFamily="34" charset="0"/>
              </a:rPr>
              <a:t>="https://fonts.googleapis.com"&gt;</a:t>
            </a:r>
          </a:p>
          <a:p>
            <a:r>
              <a:rPr lang="pt-BR" sz="2400" dirty="0">
                <a:latin typeface="Abadi" panose="020B0604020104020204" pitchFamily="34" charset="0"/>
              </a:rPr>
              <a:t>&lt;link </a:t>
            </a:r>
            <a:r>
              <a:rPr lang="pt-BR" sz="2400" dirty="0" err="1">
                <a:latin typeface="Abadi" panose="020B0604020104020204" pitchFamily="34" charset="0"/>
              </a:rPr>
              <a:t>rel</a:t>
            </a:r>
            <a:r>
              <a:rPr lang="pt-BR" sz="2400" dirty="0">
                <a:latin typeface="Abadi" panose="020B0604020104020204" pitchFamily="34" charset="0"/>
              </a:rPr>
              <a:t>="</a:t>
            </a:r>
            <a:r>
              <a:rPr lang="pt-BR" sz="2400" dirty="0" err="1">
                <a:latin typeface="Abadi" panose="020B0604020104020204" pitchFamily="34" charset="0"/>
              </a:rPr>
              <a:t>preconnect</a:t>
            </a:r>
            <a:r>
              <a:rPr lang="pt-BR" sz="2400" dirty="0">
                <a:latin typeface="Abadi" panose="020B0604020104020204" pitchFamily="34" charset="0"/>
              </a:rPr>
              <a:t>" </a:t>
            </a:r>
            <a:r>
              <a:rPr lang="pt-BR" sz="2400" dirty="0" err="1">
                <a:latin typeface="Abadi" panose="020B0604020104020204" pitchFamily="34" charset="0"/>
              </a:rPr>
              <a:t>href</a:t>
            </a:r>
            <a:r>
              <a:rPr lang="pt-BR" sz="2400" dirty="0">
                <a:latin typeface="Abadi" panose="020B0604020104020204" pitchFamily="34" charset="0"/>
              </a:rPr>
              <a:t>="https://fonts.gstatic.com" </a:t>
            </a:r>
            <a:r>
              <a:rPr lang="pt-BR" sz="2400" dirty="0" err="1">
                <a:latin typeface="Abadi" panose="020B0604020104020204" pitchFamily="34" charset="0"/>
              </a:rPr>
              <a:t>crossorigin</a:t>
            </a:r>
            <a:r>
              <a:rPr lang="pt-BR" sz="2400" dirty="0">
                <a:latin typeface="Abadi" panose="020B0604020104020204" pitchFamily="34" charset="0"/>
              </a:rPr>
              <a:t>&gt;</a:t>
            </a:r>
          </a:p>
          <a:p>
            <a:r>
              <a:rPr lang="pt-BR" sz="2400" dirty="0">
                <a:latin typeface="Abadi" panose="020B0604020104020204" pitchFamily="34" charset="0"/>
              </a:rPr>
              <a:t>&lt;link </a:t>
            </a:r>
            <a:r>
              <a:rPr lang="pt-BR" sz="2400" dirty="0" err="1">
                <a:latin typeface="Abadi" panose="020B0604020104020204" pitchFamily="34" charset="0"/>
              </a:rPr>
              <a:t>href</a:t>
            </a:r>
            <a:r>
              <a:rPr lang="pt-BR" sz="2400" dirty="0">
                <a:latin typeface="Abadi" panose="020B0604020104020204" pitchFamily="34" charset="0"/>
              </a:rPr>
              <a:t>="https://fonts.googleapis.com/css2?family=Roboto:wght@100&amp;display=swap" </a:t>
            </a:r>
            <a:r>
              <a:rPr lang="pt-BR" sz="2400" dirty="0" err="1">
                <a:latin typeface="Abadi" panose="020B0604020104020204" pitchFamily="34" charset="0"/>
              </a:rPr>
              <a:t>rel</a:t>
            </a:r>
            <a:r>
              <a:rPr lang="pt-BR" sz="2400" dirty="0">
                <a:latin typeface="Abadi" panose="020B0604020104020204" pitchFamily="34" charset="0"/>
              </a:rPr>
              <a:t>="</a:t>
            </a:r>
            <a:r>
              <a:rPr lang="pt-BR" sz="2400" dirty="0" err="1">
                <a:latin typeface="Abadi" panose="020B0604020104020204" pitchFamily="34" charset="0"/>
              </a:rPr>
              <a:t>stylesheet</a:t>
            </a:r>
            <a:r>
              <a:rPr lang="pt-BR" sz="2400" dirty="0">
                <a:latin typeface="Abadi" panose="020B0604020104020204" pitchFamily="34" charset="0"/>
              </a:rPr>
              <a:t>"&gt;</a:t>
            </a:r>
          </a:p>
        </p:txBody>
      </p:sp>
      <p:sp>
        <p:nvSpPr>
          <p:cNvPr id="7" name="CaixaDeTexto 6">
            <a:extLst>
              <a:ext uri="{FF2B5EF4-FFF2-40B4-BE49-F238E27FC236}">
                <a16:creationId xmlns:a16="http://schemas.microsoft.com/office/drawing/2014/main" id="{446958AE-4210-4011-9CBD-A97F93151047}"/>
              </a:ext>
            </a:extLst>
          </p:cNvPr>
          <p:cNvSpPr txBox="1"/>
          <p:nvPr/>
        </p:nvSpPr>
        <p:spPr>
          <a:xfrm>
            <a:off x="584434" y="4673090"/>
            <a:ext cx="4340858" cy="461665"/>
          </a:xfrm>
          <a:prstGeom prst="rect">
            <a:avLst/>
          </a:prstGeom>
          <a:noFill/>
        </p:spPr>
        <p:txBody>
          <a:bodyPr wrap="square">
            <a:spAutoFit/>
          </a:bodyPr>
          <a:lstStyle/>
          <a:p>
            <a:r>
              <a:rPr lang="pt-BR" sz="2400" dirty="0" err="1">
                <a:latin typeface="Abadi" panose="020B0604020104020204" pitchFamily="34" charset="0"/>
              </a:rPr>
              <a:t>font-family</a:t>
            </a:r>
            <a:r>
              <a:rPr lang="pt-BR" sz="2400" dirty="0">
                <a:latin typeface="Abadi" panose="020B0604020104020204" pitchFamily="34" charset="0"/>
              </a:rPr>
              <a:t>: '</a:t>
            </a:r>
            <a:r>
              <a:rPr lang="pt-BR" sz="2400" dirty="0" err="1">
                <a:latin typeface="Abadi" panose="020B0604020104020204" pitchFamily="34" charset="0"/>
              </a:rPr>
              <a:t>Roboto</a:t>
            </a:r>
            <a:r>
              <a:rPr lang="pt-BR" sz="2400" dirty="0">
                <a:latin typeface="Abadi" panose="020B0604020104020204" pitchFamily="34" charset="0"/>
              </a:rPr>
              <a:t>', </a:t>
            </a:r>
            <a:r>
              <a:rPr lang="pt-BR" sz="2400" dirty="0" err="1">
                <a:latin typeface="Abadi" panose="020B0604020104020204" pitchFamily="34" charset="0"/>
              </a:rPr>
              <a:t>sans-serif</a:t>
            </a:r>
            <a:r>
              <a:rPr lang="pt-BR" sz="2400" dirty="0">
                <a:latin typeface="Abadi" panose="020B0604020104020204" pitchFamily="34" charset="0"/>
              </a:rPr>
              <a:t>;</a:t>
            </a:r>
          </a:p>
        </p:txBody>
      </p:sp>
      <p:sp>
        <p:nvSpPr>
          <p:cNvPr id="8" name="CaixaDeTexto 7">
            <a:extLst>
              <a:ext uri="{FF2B5EF4-FFF2-40B4-BE49-F238E27FC236}">
                <a16:creationId xmlns:a16="http://schemas.microsoft.com/office/drawing/2014/main" id="{4497B395-C531-20B5-184D-99AB9730CDBE}"/>
              </a:ext>
            </a:extLst>
          </p:cNvPr>
          <p:cNvSpPr txBox="1"/>
          <p:nvPr/>
        </p:nvSpPr>
        <p:spPr>
          <a:xfrm>
            <a:off x="1415284" y="352527"/>
            <a:ext cx="1967205" cy="830997"/>
          </a:xfrm>
          <a:prstGeom prst="rect">
            <a:avLst/>
          </a:prstGeom>
          <a:noFill/>
        </p:spPr>
        <p:txBody>
          <a:bodyPr wrap="none" rtlCol="0">
            <a:spAutoFit/>
          </a:bodyPr>
          <a:lstStyle/>
          <a:p>
            <a:r>
              <a:rPr lang="pt-BR" sz="4800" b="1" dirty="0">
                <a:solidFill>
                  <a:srgbClr val="F16529"/>
                </a:solidFill>
                <a:latin typeface="Gotham" panose="02000504050000020004" pitchFamily="2" charset="0"/>
              </a:rPr>
              <a:t>HTML</a:t>
            </a:r>
            <a:endParaRPr lang="pt-BR" b="1" dirty="0">
              <a:solidFill>
                <a:srgbClr val="F16529"/>
              </a:solidFill>
              <a:latin typeface="Gotham" panose="02000504050000020004" pitchFamily="2" charset="0"/>
            </a:endParaRPr>
          </a:p>
        </p:txBody>
      </p:sp>
      <p:sp>
        <p:nvSpPr>
          <p:cNvPr id="9" name="CaixaDeTexto 8">
            <a:extLst>
              <a:ext uri="{FF2B5EF4-FFF2-40B4-BE49-F238E27FC236}">
                <a16:creationId xmlns:a16="http://schemas.microsoft.com/office/drawing/2014/main" id="{532ED8DE-6324-178B-F24B-8E636F8AA03C}"/>
              </a:ext>
            </a:extLst>
          </p:cNvPr>
          <p:cNvSpPr txBox="1"/>
          <p:nvPr/>
        </p:nvSpPr>
        <p:spPr>
          <a:xfrm>
            <a:off x="1415284" y="3628935"/>
            <a:ext cx="1535225" cy="830997"/>
          </a:xfrm>
          <a:prstGeom prst="rect">
            <a:avLst/>
          </a:prstGeom>
          <a:noFill/>
        </p:spPr>
        <p:txBody>
          <a:bodyPr wrap="square" rtlCol="0">
            <a:spAutoFit/>
          </a:bodyPr>
          <a:lstStyle/>
          <a:p>
            <a:r>
              <a:rPr lang="pt-BR" sz="4800" b="1" dirty="0">
                <a:solidFill>
                  <a:srgbClr val="F16529"/>
                </a:solidFill>
                <a:latin typeface="Gotham" panose="02000504050000020004" pitchFamily="2" charset="0"/>
              </a:rPr>
              <a:t>CSS</a:t>
            </a:r>
          </a:p>
        </p:txBody>
      </p:sp>
    </p:spTree>
    <p:extLst>
      <p:ext uri="{BB962C8B-B14F-4D97-AF65-F5344CB8AC3E}">
        <p14:creationId xmlns:p14="http://schemas.microsoft.com/office/powerpoint/2010/main" val="21061945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Cantos Arredondados 1">
            <a:extLst>
              <a:ext uri="{FF2B5EF4-FFF2-40B4-BE49-F238E27FC236}">
                <a16:creationId xmlns:a16="http://schemas.microsoft.com/office/drawing/2014/main" id="{3FDACE95-68A5-5A23-73F0-CA38423E263E}"/>
              </a:ext>
            </a:extLst>
          </p:cNvPr>
          <p:cNvSpPr/>
          <p:nvPr/>
        </p:nvSpPr>
        <p:spPr>
          <a:xfrm>
            <a:off x="5011673" y="2355069"/>
            <a:ext cx="2168654" cy="672490"/>
          </a:xfrm>
          <a:prstGeom prst="roundRect">
            <a:avLst/>
          </a:prstGeom>
          <a:solidFill>
            <a:schemeClr val="accent1">
              <a:alpha val="3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5B5B266E-8160-4585-3B4E-12CD98CF6F63}"/>
              </a:ext>
            </a:extLst>
          </p:cNvPr>
          <p:cNvSpPr txBox="1"/>
          <p:nvPr/>
        </p:nvSpPr>
        <p:spPr>
          <a:xfrm>
            <a:off x="2479698" y="1399019"/>
            <a:ext cx="7232604" cy="830997"/>
          </a:xfrm>
          <a:prstGeom prst="rect">
            <a:avLst/>
          </a:prstGeom>
          <a:noFill/>
        </p:spPr>
        <p:txBody>
          <a:bodyPr wrap="square">
            <a:spAutoFit/>
          </a:bodyPr>
          <a:lstStyle/>
          <a:p>
            <a:r>
              <a:rPr lang="pt-BR" sz="4800" dirty="0">
                <a:latin typeface="Abadi" panose="020B0604020104020204" pitchFamily="34" charset="0"/>
              </a:rPr>
              <a:t>https://fontawesome.com/</a:t>
            </a:r>
          </a:p>
        </p:txBody>
      </p:sp>
      <p:sp>
        <p:nvSpPr>
          <p:cNvPr id="8" name="CaixaDeTexto 7">
            <a:extLst>
              <a:ext uri="{FF2B5EF4-FFF2-40B4-BE49-F238E27FC236}">
                <a16:creationId xmlns:a16="http://schemas.microsoft.com/office/drawing/2014/main" id="{4497B395-C531-20B5-184D-99AB9730CDBE}"/>
              </a:ext>
            </a:extLst>
          </p:cNvPr>
          <p:cNvSpPr txBox="1"/>
          <p:nvPr/>
        </p:nvSpPr>
        <p:spPr>
          <a:xfrm>
            <a:off x="987137" y="466531"/>
            <a:ext cx="7793182" cy="707886"/>
          </a:xfrm>
          <a:prstGeom prst="rect">
            <a:avLst/>
          </a:prstGeom>
          <a:noFill/>
        </p:spPr>
        <p:txBody>
          <a:bodyPr wrap="square" rtlCol="0">
            <a:spAutoFit/>
          </a:bodyPr>
          <a:lstStyle/>
          <a:p>
            <a:r>
              <a:rPr lang="pt-BR" sz="4000" b="1" dirty="0">
                <a:solidFill>
                  <a:srgbClr val="F16529"/>
                </a:solidFill>
                <a:latin typeface="Gotham" panose="02000504050000020004" pitchFamily="2" charset="0"/>
              </a:rPr>
              <a:t>Criar kit para capturar ícones</a:t>
            </a:r>
          </a:p>
        </p:txBody>
      </p:sp>
      <p:sp>
        <p:nvSpPr>
          <p:cNvPr id="9" name="CaixaDeTexto 8">
            <a:extLst>
              <a:ext uri="{FF2B5EF4-FFF2-40B4-BE49-F238E27FC236}">
                <a16:creationId xmlns:a16="http://schemas.microsoft.com/office/drawing/2014/main" id="{532ED8DE-6324-178B-F24B-8E636F8AA03C}"/>
              </a:ext>
            </a:extLst>
          </p:cNvPr>
          <p:cNvSpPr txBox="1"/>
          <p:nvPr/>
        </p:nvSpPr>
        <p:spPr>
          <a:xfrm>
            <a:off x="5053028" y="2385321"/>
            <a:ext cx="2085944" cy="584775"/>
          </a:xfrm>
          <a:prstGeom prst="rect">
            <a:avLst/>
          </a:prstGeom>
          <a:noFill/>
        </p:spPr>
        <p:txBody>
          <a:bodyPr wrap="square" rtlCol="0">
            <a:spAutoFit/>
          </a:bodyPr>
          <a:lstStyle/>
          <a:p>
            <a:r>
              <a:rPr lang="pt-BR" sz="3200" b="1" dirty="0">
                <a:latin typeface="Abadi" panose="020B0604020104020204" pitchFamily="34" charset="0"/>
              </a:rPr>
              <a:t>Criar conta</a:t>
            </a:r>
          </a:p>
        </p:txBody>
      </p:sp>
      <p:sp>
        <p:nvSpPr>
          <p:cNvPr id="3" name="CaixaDeTexto 2">
            <a:extLst>
              <a:ext uri="{FF2B5EF4-FFF2-40B4-BE49-F238E27FC236}">
                <a16:creationId xmlns:a16="http://schemas.microsoft.com/office/drawing/2014/main" id="{80BEBBD7-8F2C-D852-BCCF-83248F6AE438}"/>
              </a:ext>
            </a:extLst>
          </p:cNvPr>
          <p:cNvSpPr txBox="1"/>
          <p:nvPr/>
        </p:nvSpPr>
        <p:spPr>
          <a:xfrm>
            <a:off x="851207" y="6004072"/>
            <a:ext cx="9789084" cy="954107"/>
          </a:xfrm>
          <a:prstGeom prst="rect">
            <a:avLst/>
          </a:prstGeom>
          <a:noFill/>
        </p:spPr>
        <p:txBody>
          <a:bodyPr wrap="square">
            <a:spAutoFit/>
          </a:bodyPr>
          <a:lstStyle/>
          <a:p>
            <a:r>
              <a:rPr lang="pt-BR" sz="2800" dirty="0" err="1">
                <a:solidFill>
                  <a:schemeClr val="bg1"/>
                </a:solidFill>
              </a:rPr>
              <a:t>Obs.Adicionar</a:t>
            </a:r>
            <a:r>
              <a:rPr lang="pt-BR" sz="2800" dirty="0">
                <a:solidFill>
                  <a:schemeClr val="bg1"/>
                </a:solidFill>
              </a:rPr>
              <a:t> atributo </a:t>
            </a:r>
            <a:r>
              <a:rPr lang="pt-BR" sz="2800" dirty="0" err="1">
                <a:solidFill>
                  <a:schemeClr val="bg1"/>
                </a:solidFill>
              </a:rPr>
              <a:t>defer</a:t>
            </a:r>
            <a:r>
              <a:rPr lang="pt-BR" sz="2800" dirty="0">
                <a:solidFill>
                  <a:schemeClr val="bg1"/>
                </a:solidFill>
              </a:rPr>
              <a:t> ao final do código pesquisar </a:t>
            </a:r>
            <a:r>
              <a:rPr lang="pt-BR" sz="2800" dirty="0" err="1">
                <a:solidFill>
                  <a:schemeClr val="bg1"/>
                </a:solidFill>
              </a:rPr>
              <a:t>defer</a:t>
            </a:r>
            <a:endParaRPr lang="pt-BR" sz="2800" dirty="0">
              <a:solidFill>
                <a:schemeClr val="bg1"/>
              </a:solidFill>
            </a:endParaRPr>
          </a:p>
          <a:p>
            <a:endParaRPr lang="pt-BR" sz="2800" dirty="0">
              <a:solidFill>
                <a:schemeClr val="bg1"/>
              </a:solidFill>
            </a:endParaRPr>
          </a:p>
        </p:txBody>
      </p:sp>
      <p:sp>
        <p:nvSpPr>
          <p:cNvPr id="6" name="CaixaDeTexto 5">
            <a:extLst>
              <a:ext uri="{FF2B5EF4-FFF2-40B4-BE49-F238E27FC236}">
                <a16:creationId xmlns:a16="http://schemas.microsoft.com/office/drawing/2014/main" id="{1CAC7807-6173-7698-B39E-D4C1148FE313}"/>
              </a:ext>
            </a:extLst>
          </p:cNvPr>
          <p:cNvSpPr txBox="1"/>
          <p:nvPr/>
        </p:nvSpPr>
        <p:spPr>
          <a:xfrm flipH="1">
            <a:off x="109405" y="3502829"/>
            <a:ext cx="11973190" cy="430887"/>
          </a:xfrm>
          <a:prstGeom prst="rect">
            <a:avLst/>
          </a:prstGeom>
          <a:noFill/>
        </p:spPr>
        <p:txBody>
          <a:bodyPr wrap="square" rtlCol="0">
            <a:spAutoFit/>
          </a:bodyPr>
          <a:lstStyle/>
          <a:p>
            <a:r>
              <a:rPr lang="en-US" sz="2200" b="1" dirty="0">
                <a:latin typeface="Abadi" panose="020B0604020104020204" pitchFamily="34" charset="0"/>
              </a:rPr>
              <a:t>&lt;script </a:t>
            </a:r>
            <a:r>
              <a:rPr lang="en-US" sz="2200" b="1" dirty="0" err="1">
                <a:latin typeface="Abadi" panose="020B0604020104020204" pitchFamily="34" charset="0"/>
              </a:rPr>
              <a:t>src</a:t>
            </a:r>
            <a:r>
              <a:rPr lang="en-US" sz="2200" b="1" dirty="0">
                <a:latin typeface="Abadi" panose="020B0604020104020204" pitchFamily="34" charset="0"/>
              </a:rPr>
              <a:t>="https://kit.fontawesome.com/4df6e3ecc1.js" </a:t>
            </a:r>
            <a:r>
              <a:rPr lang="en-US" sz="2200" b="1" dirty="0" err="1">
                <a:latin typeface="Abadi" panose="020B0604020104020204" pitchFamily="34" charset="0"/>
              </a:rPr>
              <a:t>crossorigin</a:t>
            </a:r>
            <a:r>
              <a:rPr lang="en-US" sz="2200" b="1" dirty="0">
                <a:latin typeface="Abadi" panose="020B0604020104020204" pitchFamily="34" charset="0"/>
              </a:rPr>
              <a:t>="anonymous“ </a:t>
            </a:r>
            <a:r>
              <a:rPr lang="en-US" sz="2200" b="1" dirty="0">
                <a:solidFill>
                  <a:srgbClr val="FF0000"/>
                </a:solidFill>
                <a:latin typeface="Abadi" panose="020B0604020104020204" pitchFamily="34" charset="0"/>
              </a:rPr>
              <a:t>defer</a:t>
            </a:r>
            <a:r>
              <a:rPr lang="en-US" sz="2200" b="1" dirty="0">
                <a:latin typeface="Abadi" panose="020B0604020104020204" pitchFamily="34" charset="0"/>
              </a:rPr>
              <a:t>&gt;&lt;/script&gt;</a:t>
            </a:r>
            <a:endParaRPr lang="pt-BR" sz="2200" b="1" dirty="0">
              <a:latin typeface="Abadi" panose="020B0604020104020204" pitchFamily="34" charset="0"/>
            </a:endParaRPr>
          </a:p>
        </p:txBody>
      </p:sp>
    </p:spTree>
    <p:extLst>
      <p:ext uri="{BB962C8B-B14F-4D97-AF65-F5344CB8AC3E}">
        <p14:creationId xmlns:p14="http://schemas.microsoft.com/office/powerpoint/2010/main" val="4459854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6DEB54F0-42A4-AE27-0685-8816AA618C4C}"/>
              </a:ext>
            </a:extLst>
          </p:cNvPr>
          <p:cNvPicPr>
            <a:picLocks noChangeAspect="1"/>
          </p:cNvPicPr>
          <p:nvPr/>
        </p:nvPicPr>
        <p:blipFill rotWithShape="1">
          <a:blip r:embed="rId2"/>
          <a:srcRect t="1247"/>
          <a:stretch/>
        </p:blipFill>
        <p:spPr>
          <a:xfrm>
            <a:off x="0" y="613186"/>
            <a:ext cx="12192000" cy="5703638"/>
          </a:xfrm>
          <a:prstGeom prst="rect">
            <a:avLst/>
          </a:prstGeom>
        </p:spPr>
      </p:pic>
    </p:spTree>
    <p:extLst>
      <p:ext uri="{BB962C8B-B14F-4D97-AF65-F5344CB8AC3E}">
        <p14:creationId xmlns:p14="http://schemas.microsoft.com/office/powerpoint/2010/main" val="25345245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6BB2878-1993-4384-AFEB-9F4F75D8A86B}"/>
              </a:ext>
            </a:extLst>
          </p:cNvPr>
          <p:cNvSpPr txBox="1"/>
          <p:nvPr/>
        </p:nvSpPr>
        <p:spPr>
          <a:xfrm>
            <a:off x="1139290" y="358307"/>
            <a:ext cx="9708927" cy="1200329"/>
          </a:xfrm>
          <a:prstGeom prst="rect">
            <a:avLst/>
          </a:prstGeom>
          <a:noFill/>
          <a:ln>
            <a:noFill/>
          </a:ln>
        </p:spPr>
        <p:txBody>
          <a:bodyPr wrap="square">
            <a:spAutoFit/>
          </a:bodyPr>
          <a:lstStyle/>
          <a:p>
            <a:r>
              <a:rPr lang="pt-BR" sz="3600" b="1" i="0" dirty="0">
                <a:solidFill>
                  <a:srgbClr val="F16529"/>
                </a:solidFill>
                <a:effectLst/>
                <a:latin typeface="Abadi" panose="020B0604020104020204" pitchFamily="34" charset="0"/>
              </a:rPr>
              <a:t>Exemplo com uma fonte chamada "Sofia" do Google </a:t>
            </a:r>
            <a:r>
              <a:rPr lang="pt-BR" sz="3600" b="1" i="0" dirty="0" err="1">
                <a:solidFill>
                  <a:srgbClr val="F16529"/>
                </a:solidFill>
                <a:effectLst/>
                <a:latin typeface="Abadi" panose="020B0604020104020204" pitchFamily="34" charset="0"/>
              </a:rPr>
              <a:t>Fonts</a:t>
            </a:r>
            <a:r>
              <a:rPr lang="pt-BR" sz="3600" b="1" i="0" dirty="0">
                <a:solidFill>
                  <a:srgbClr val="F16529"/>
                </a:solidFill>
                <a:effectLst/>
                <a:latin typeface="Abadi" panose="020B0604020104020204" pitchFamily="34" charset="0"/>
              </a:rPr>
              <a:t>:</a:t>
            </a:r>
            <a:endParaRPr lang="pt-BR" sz="3600" b="1" dirty="0">
              <a:solidFill>
                <a:srgbClr val="F16529"/>
              </a:solidFill>
              <a:latin typeface="Abadi" panose="020B0604020104020204" pitchFamily="34" charset="0"/>
            </a:endParaRPr>
          </a:p>
        </p:txBody>
      </p:sp>
      <p:pic>
        <p:nvPicPr>
          <p:cNvPr id="6" name="Imagem 5">
            <a:extLst>
              <a:ext uri="{FF2B5EF4-FFF2-40B4-BE49-F238E27FC236}">
                <a16:creationId xmlns:a16="http://schemas.microsoft.com/office/drawing/2014/main" id="{8002550F-D6EC-4523-A81D-5587831C1BD9}"/>
              </a:ext>
            </a:extLst>
          </p:cNvPr>
          <p:cNvPicPr>
            <a:picLocks noChangeAspect="1"/>
          </p:cNvPicPr>
          <p:nvPr/>
        </p:nvPicPr>
        <p:blipFill rotWithShape="1">
          <a:blip r:embed="rId2"/>
          <a:srcRect l="1328" t="2559" b="1618"/>
          <a:stretch/>
        </p:blipFill>
        <p:spPr>
          <a:xfrm>
            <a:off x="307909" y="1935976"/>
            <a:ext cx="11371690" cy="3363388"/>
          </a:xfrm>
          <a:prstGeom prst="rect">
            <a:avLst/>
          </a:prstGeom>
        </p:spPr>
      </p:pic>
      <p:cxnSp>
        <p:nvCxnSpPr>
          <p:cNvPr id="8" name="Conector reto 7">
            <a:extLst>
              <a:ext uri="{FF2B5EF4-FFF2-40B4-BE49-F238E27FC236}">
                <a16:creationId xmlns:a16="http://schemas.microsoft.com/office/drawing/2014/main" id="{3E93527B-3BE1-D30D-6003-8B3C7D154FC5}"/>
              </a:ext>
            </a:extLst>
          </p:cNvPr>
          <p:cNvCxnSpPr>
            <a:cxnSpLocks/>
          </p:cNvCxnSpPr>
          <p:nvPr/>
        </p:nvCxnSpPr>
        <p:spPr>
          <a:xfrm>
            <a:off x="1579418" y="3023755"/>
            <a:ext cx="5257800" cy="768927"/>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Conector reto 8">
            <a:extLst>
              <a:ext uri="{FF2B5EF4-FFF2-40B4-BE49-F238E27FC236}">
                <a16:creationId xmlns:a16="http://schemas.microsoft.com/office/drawing/2014/main" id="{7DC8165A-F50E-D014-5A0F-E2B024C838A8}"/>
              </a:ext>
            </a:extLst>
          </p:cNvPr>
          <p:cNvCxnSpPr>
            <a:cxnSpLocks/>
          </p:cNvCxnSpPr>
          <p:nvPr/>
        </p:nvCxnSpPr>
        <p:spPr>
          <a:xfrm flipV="1">
            <a:off x="1652154" y="3792682"/>
            <a:ext cx="5185064" cy="820882"/>
          </a:xfrm>
          <a:prstGeom prst="line">
            <a:avLst/>
          </a:prstGeom>
        </p:spPr>
        <p:style>
          <a:lnRef idx="3">
            <a:schemeClr val="accent2"/>
          </a:lnRef>
          <a:fillRef idx="0">
            <a:schemeClr val="accent2"/>
          </a:fillRef>
          <a:effectRef idx="2">
            <a:schemeClr val="accent2"/>
          </a:effectRef>
          <a:fontRef idx="minor">
            <a:schemeClr val="tx1"/>
          </a:fontRef>
        </p:style>
      </p:cxnSp>
      <p:sp>
        <p:nvSpPr>
          <p:cNvPr id="15" name="CaixaDeTexto 14">
            <a:extLst>
              <a:ext uri="{FF2B5EF4-FFF2-40B4-BE49-F238E27FC236}">
                <a16:creationId xmlns:a16="http://schemas.microsoft.com/office/drawing/2014/main" id="{378655F2-F367-8055-F4B1-11598DDB3AAE}"/>
              </a:ext>
            </a:extLst>
          </p:cNvPr>
          <p:cNvSpPr txBox="1"/>
          <p:nvPr/>
        </p:nvSpPr>
        <p:spPr>
          <a:xfrm>
            <a:off x="6993082" y="3608016"/>
            <a:ext cx="1683328" cy="369332"/>
          </a:xfrm>
          <a:prstGeom prst="rect">
            <a:avLst/>
          </a:prstGeom>
          <a:noFill/>
        </p:spPr>
        <p:txBody>
          <a:bodyPr wrap="square">
            <a:spAutoFit/>
          </a:bodyPr>
          <a:lstStyle/>
          <a:p>
            <a:r>
              <a:rPr lang="pt-BR" sz="1800" b="1" i="0" dirty="0">
                <a:solidFill>
                  <a:srgbClr val="F16529"/>
                </a:solidFill>
                <a:effectLst/>
                <a:latin typeface="Abadi" panose="020B0604020104020204" pitchFamily="34" charset="0"/>
              </a:rPr>
              <a:t>CSS </a:t>
            </a:r>
            <a:r>
              <a:rPr lang="pt-BR" b="1" dirty="0" err="1">
                <a:solidFill>
                  <a:srgbClr val="F16529"/>
                </a:solidFill>
                <a:latin typeface="Abadi" panose="020B0604020104020204" pitchFamily="34" charset="0"/>
              </a:rPr>
              <a:t>s</a:t>
            </a:r>
            <a:r>
              <a:rPr lang="pt-BR" sz="1800" b="1" i="0" dirty="0" err="1">
                <a:solidFill>
                  <a:srgbClr val="F16529"/>
                </a:solidFill>
                <a:effectLst/>
                <a:latin typeface="Abadi" panose="020B0604020104020204" pitchFamily="34" charset="0"/>
              </a:rPr>
              <a:t>tyle</a:t>
            </a:r>
            <a:endParaRPr lang="pt-BR" dirty="0"/>
          </a:p>
        </p:txBody>
      </p:sp>
    </p:spTree>
    <p:extLst>
      <p:ext uri="{BB962C8B-B14F-4D97-AF65-F5344CB8AC3E}">
        <p14:creationId xmlns:p14="http://schemas.microsoft.com/office/powerpoint/2010/main" val="7601378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6BB2878-1993-4384-AFEB-9F4F75D8A86B}"/>
              </a:ext>
            </a:extLst>
          </p:cNvPr>
          <p:cNvSpPr txBox="1"/>
          <p:nvPr/>
        </p:nvSpPr>
        <p:spPr>
          <a:xfrm>
            <a:off x="1139290" y="358307"/>
            <a:ext cx="9708927" cy="1200329"/>
          </a:xfrm>
          <a:prstGeom prst="rect">
            <a:avLst/>
          </a:prstGeom>
          <a:noFill/>
          <a:ln>
            <a:noFill/>
          </a:ln>
        </p:spPr>
        <p:txBody>
          <a:bodyPr wrap="square">
            <a:spAutoFit/>
          </a:bodyPr>
          <a:lstStyle/>
          <a:p>
            <a:r>
              <a:rPr lang="pt-BR" sz="3600" b="1" i="0" dirty="0">
                <a:solidFill>
                  <a:srgbClr val="F16529"/>
                </a:solidFill>
                <a:effectLst/>
                <a:latin typeface="Abadi" panose="020B0604020104020204" pitchFamily="34" charset="0"/>
              </a:rPr>
              <a:t>Exemplo com uma fonte chamada "Sofia" do Google </a:t>
            </a:r>
            <a:r>
              <a:rPr lang="pt-BR" sz="3600" b="1" i="0" dirty="0" err="1">
                <a:solidFill>
                  <a:srgbClr val="F16529"/>
                </a:solidFill>
                <a:effectLst/>
                <a:latin typeface="Abadi" panose="020B0604020104020204" pitchFamily="34" charset="0"/>
              </a:rPr>
              <a:t>Fonts</a:t>
            </a:r>
            <a:r>
              <a:rPr lang="pt-BR" sz="3600" b="1" i="0" dirty="0">
                <a:solidFill>
                  <a:srgbClr val="F16529"/>
                </a:solidFill>
                <a:effectLst/>
                <a:latin typeface="Abadi" panose="020B0604020104020204" pitchFamily="34" charset="0"/>
              </a:rPr>
              <a:t>:</a:t>
            </a:r>
            <a:endParaRPr lang="pt-BR" sz="3600" b="1" dirty="0">
              <a:solidFill>
                <a:srgbClr val="F16529"/>
              </a:solidFill>
              <a:latin typeface="Abadi" panose="020B0604020104020204" pitchFamily="34" charset="0"/>
            </a:endParaRPr>
          </a:p>
        </p:txBody>
      </p:sp>
      <p:pic>
        <p:nvPicPr>
          <p:cNvPr id="4" name="Imagem 3">
            <a:extLst>
              <a:ext uri="{FF2B5EF4-FFF2-40B4-BE49-F238E27FC236}">
                <a16:creationId xmlns:a16="http://schemas.microsoft.com/office/drawing/2014/main" id="{E8B27B79-214D-9A30-C650-9EBD7FE69C8A}"/>
              </a:ext>
            </a:extLst>
          </p:cNvPr>
          <p:cNvPicPr>
            <a:picLocks noChangeAspect="1"/>
          </p:cNvPicPr>
          <p:nvPr/>
        </p:nvPicPr>
        <p:blipFill rotWithShape="1">
          <a:blip r:embed="rId2"/>
          <a:srcRect l="3345" t="11854" r="16549" b="10150"/>
          <a:stretch/>
        </p:blipFill>
        <p:spPr>
          <a:xfrm>
            <a:off x="2961408" y="1558636"/>
            <a:ext cx="6089074" cy="4104409"/>
          </a:xfrm>
          <a:prstGeom prst="rect">
            <a:avLst/>
          </a:prstGeom>
        </p:spPr>
      </p:pic>
    </p:spTree>
    <p:extLst>
      <p:ext uri="{BB962C8B-B14F-4D97-AF65-F5344CB8AC3E}">
        <p14:creationId xmlns:p14="http://schemas.microsoft.com/office/powerpoint/2010/main" val="809271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9803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2639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A0A9901-C542-73EF-D669-1F85FC490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7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avião, flor, escuro, homem&#10;&#10;Descrição gerada automaticamente">
            <a:extLst>
              <a:ext uri="{FF2B5EF4-FFF2-40B4-BE49-F238E27FC236}">
                <a16:creationId xmlns:a16="http://schemas.microsoft.com/office/drawing/2014/main" id="{B64503EB-B50B-05BE-0C70-705BF577AABC}"/>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2" name="CaixaDeTexto 1">
            <a:extLst>
              <a:ext uri="{FF2B5EF4-FFF2-40B4-BE49-F238E27FC236}">
                <a16:creationId xmlns:a16="http://schemas.microsoft.com/office/drawing/2014/main" id="{3C2BFE79-8906-8954-5208-29CA5C5FB974}"/>
              </a:ext>
            </a:extLst>
          </p:cNvPr>
          <p:cNvSpPr txBox="1"/>
          <p:nvPr/>
        </p:nvSpPr>
        <p:spPr>
          <a:xfrm>
            <a:off x="1652230" y="382999"/>
            <a:ext cx="8887540" cy="830997"/>
          </a:xfrm>
          <a:prstGeom prst="rect">
            <a:avLst/>
          </a:prstGeom>
          <a:noFill/>
          <a:effectLst/>
        </p:spPr>
        <p:txBody>
          <a:bodyPr wrap="square" rtlCol="0">
            <a:spAutoFit/>
          </a:bodyPr>
          <a:lstStyle/>
          <a:p>
            <a:pPr algn="ctr"/>
            <a:r>
              <a:rPr lang="pt-BR" sz="4800" dirty="0">
                <a:solidFill>
                  <a:srgbClr val="F1931D"/>
                </a:solidFill>
                <a:latin typeface="Gotham Black" pitchFamily="50" charset="0"/>
              </a:rPr>
              <a:t>Bits, Bytes e seus múltiplos.</a:t>
            </a:r>
          </a:p>
        </p:txBody>
      </p:sp>
      <p:sp>
        <p:nvSpPr>
          <p:cNvPr id="6" name="CaixaDeTexto 5">
            <a:extLst>
              <a:ext uri="{FF2B5EF4-FFF2-40B4-BE49-F238E27FC236}">
                <a16:creationId xmlns:a16="http://schemas.microsoft.com/office/drawing/2014/main" id="{A8B6DA16-4602-040B-3CB6-7FD96AB70BB1}"/>
              </a:ext>
            </a:extLst>
          </p:cNvPr>
          <p:cNvSpPr txBox="1"/>
          <p:nvPr/>
        </p:nvSpPr>
        <p:spPr>
          <a:xfrm>
            <a:off x="1078091" y="1396953"/>
            <a:ext cx="10035818" cy="1831271"/>
          </a:xfrm>
          <a:prstGeom prst="rect">
            <a:avLst/>
          </a:prstGeom>
          <a:noFill/>
          <a:effectLst/>
        </p:spPr>
        <p:txBody>
          <a:bodyPr wrap="square" rtlCol="0">
            <a:spAutoFit/>
          </a:bodyPr>
          <a:lstStyle/>
          <a:p>
            <a:pPr marL="342900" indent="-342900" algn="just">
              <a:buFont typeface="Wingdings" panose="05000000000000000000" pitchFamily="2" charset="2"/>
              <a:buChar char="ü"/>
            </a:pPr>
            <a:r>
              <a:rPr lang="pt-BR" sz="2600" dirty="0">
                <a:solidFill>
                  <a:schemeClr val="accent5">
                    <a:lumMod val="50000"/>
                  </a:schemeClr>
                </a:solidFill>
                <a:latin typeface="Abadi" panose="020B0604020104020204" pitchFamily="34" charset="0"/>
              </a:rPr>
              <a:t>Mas é claro que o que circula dentro do seu computador não são pequenos números, são ondas (sinais). </a:t>
            </a:r>
          </a:p>
          <a:p>
            <a:pPr marL="342900" indent="-342900" algn="just">
              <a:buFont typeface="Wingdings" panose="05000000000000000000" pitchFamily="2" charset="2"/>
              <a:buChar char="ü"/>
            </a:pPr>
            <a:endParaRPr lang="pt-BR" sz="900" dirty="0">
              <a:solidFill>
                <a:schemeClr val="accent5">
                  <a:lumMod val="50000"/>
                </a:schemeClr>
              </a:solidFill>
              <a:latin typeface="Abadi" panose="020B0604020104020204" pitchFamily="34" charset="0"/>
            </a:endParaRPr>
          </a:p>
          <a:p>
            <a:pPr marL="342900" indent="-342900" algn="just">
              <a:buFont typeface="Wingdings" panose="05000000000000000000" pitchFamily="2" charset="2"/>
              <a:buChar char="ü"/>
            </a:pPr>
            <a:r>
              <a:rPr lang="pt-BR" sz="2600" dirty="0">
                <a:solidFill>
                  <a:schemeClr val="accent5">
                    <a:lumMod val="50000"/>
                  </a:schemeClr>
                </a:solidFill>
                <a:latin typeface="Abadi" panose="020B0604020104020204" pitchFamily="34" charset="0"/>
              </a:rPr>
              <a:t>No caso de equipamentos eletrônicos processados, as ondas se parecem com as representadas a seguir. </a:t>
            </a:r>
          </a:p>
        </p:txBody>
      </p:sp>
      <mc:AlternateContent xmlns:mc="http://schemas.openxmlformats.org/markup-compatibility/2006" xmlns:pslz="http://schemas.microsoft.com/office/powerpoint/2016/slidezoom">
        <mc:Choice Requires="pslz">
          <p:graphicFrame>
            <p:nvGraphicFramePr>
              <p:cNvPr id="8" name="Zoom de Slide 7">
                <a:extLst>
                  <a:ext uri="{FF2B5EF4-FFF2-40B4-BE49-F238E27FC236}">
                    <a16:creationId xmlns:a16="http://schemas.microsoft.com/office/drawing/2014/main" id="{13EEAC86-29A3-E7D8-0738-9518D1F10C0A}"/>
                  </a:ext>
                </a:extLst>
              </p:cNvPr>
              <p:cNvGraphicFramePr>
                <a:graphicFrameLocks noChangeAspect="1"/>
              </p:cNvGraphicFramePr>
              <p:nvPr>
                <p:extLst>
                  <p:ext uri="{D42A27DB-BD31-4B8C-83A1-F6EECF244321}">
                    <p14:modId xmlns:p14="http://schemas.microsoft.com/office/powerpoint/2010/main" val="4219409540"/>
                  </p:ext>
                </p:extLst>
              </p:nvPr>
            </p:nvGraphicFramePr>
            <p:xfrm>
              <a:off x="4235497" y="3532479"/>
              <a:ext cx="3721006" cy="2093066"/>
            </p:xfrm>
            <a:graphic>
              <a:graphicData uri="http://schemas.microsoft.com/office/powerpoint/2016/slidezoom">
                <pslz:sldZm>
                  <pslz:sldZmObj sldId="662" cId="61785995">
                    <pslz:zmPr id="{619B53FB-49DC-44E0-8C9E-08743D20604C}" returnToParent="0" transitionDur="1000">
                      <p166:blipFill xmlns:p166="http://schemas.microsoft.com/office/powerpoint/2016/6/main">
                        <a:blip r:embed="rId3"/>
                        <a:stretch>
                          <a:fillRect/>
                        </a:stretch>
                      </p166:blipFill>
                      <p166:spPr xmlns:p166="http://schemas.microsoft.com/office/powerpoint/2016/6/main">
                        <a:xfrm>
                          <a:off x="0" y="0"/>
                          <a:ext cx="3721006" cy="2093066"/>
                        </a:xfrm>
                        <a:prstGeom prst="rect">
                          <a:avLst/>
                        </a:prstGeom>
                        <a:ln w="3175">
                          <a:solidFill>
                            <a:prstClr val="ltGray"/>
                          </a:solidFill>
                        </a:ln>
                      </p166:spPr>
                    </pslz:zmPr>
                  </pslz:sldZmObj>
                </pslz:sldZm>
              </a:graphicData>
            </a:graphic>
          </p:graphicFrame>
        </mc:Choice>
        <mc:Fallback xmlns="">
          <p:pic>
            <p:nvPicPr>
              <p:cNvPr id="8" name="Zoom de Slide 7">
                <a:hlinkClick r:id="rId4" action="ppaction://hlinksldjump"/>
                <a:extLst>
                  <a:ext uri="{FF2B5EF4-FFF2-40B4-BE49-F238E27FC236}">
                    <a16:creationId xmlns:a16="http://schemas.microsoft.com/office/drawing/2014/main" id="{13EEAC86-29A3-E7D8-0738-9518D1F10C0A}"/>
                  </a:ext>
                </a:extLst>
              </p:cNvPr>
              <p:cNvPicPr>
                <a:picLocks noGrp="1" noRot="1" noChangeAspect="1" noMove="1" noResize="1" noEditPoints="1" noAdjustHandles="1" noChangeArrowheads="1" noChangeShapeType="1"/>
              </p:cNvPicPr>
              <p:nvPr/>
            </p:nvPicPr>
            <p:blipFill>
              <a:blip r:embed="rId5"/>
              <a:stretch>
                <a:fillRect/>
              </a:stretch>
            </p:blipFill>
            <p:spPr>
              <a:xfrm>
                <a:off x="4235497" y="3532479"/>
                <a:ext cx="3721006" cy="2093066"/>
              </a:xfrm>
              <a:prstGeom prst="rect">
                <a:avLst/>
              </a:prstGeom>
              <a:ln w="3175">
                <a:solidFill>
                  <a:prstClr val="ltGray"/>
                </a:solidFill>
              </a:ln>
            </p:spPr>
          </p:pic>
        </mc:Fallback>
      </mc:AlternateContent>
    </p:spTree>
    <p:extLst>
      <p:ext uri="{BB962C8B-B14F-4D97-AF65-F5344CB8AC3E}">
        <p14:creationId xmlns:p14="http://schemas.microsoft.com/office/powerpoint/2010/main" val="1748179628"/>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EDCE883-0A7C-226C-211C-38219229DE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5195" y="1675227"/>
            <a:ext cx="101016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2361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283D50"/>
        </a:solidFill>
        <a:effectLst/>
      </p:bgPr>
    </p:bg>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564DAFE0-21E5-8426-551C-17800C92372D}"/>
              </a:ext>
            </a:extLst>
          </p:cNvPr>
          <p:cNvPicPr>
            <a:picLocks noChangeAspect="1"/>
          </p:cNvPicPr>
          <p:nvPr/>
        </p:nvPicPr>
        <p:blipFill>
          <a:blip r:embed="rId2"/>
          <a:stretch>
            <a:fillRect/>
          </a:stretch>
        </p:blipFill>
        <p:spPr>
          <a:xfrm>
            <a:off x="886408" y="0"/>
            <a:ext cx="10419184" cy="6858000"/>
          </a:xfrm>
          <a:prstGeom prst="rect">
            <a:avLst/>
          </a:prstGeom>
        </p:spPr>
      </p:pic>
    </p:spTree>
    <p:extLst>
      <p:ext uri="{BB962C8B-B14F-4D97-AF65-F5344CB8AC3E}">
        <p14:creationId xmlns:p14="http://schemas.microsoft.com/office/powerpoint/2010/main" val="187836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A58EEB4F-306B-5F71-02F2-42DA3A965D5B}"/>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grpSp>
        <p:nvGrpSpPr>
          <p:cNvPr id="33" name="Agrupar 32">
            <a:extLst>
              <a:ext uri="{FF2B5EF4-FFF2-40B4-BE49-F238E27FC236}">
                <a16:creationId xmlns:a16="http://schemas.microsoft.com/office/drawing/2014/main" id="{C8CE0559-7D6A-3ABA-7CF1-D319C5F2217B}"/>
              </a:ext>
            </a:extLst>
          </p:cNvPr>
          <p:cNvGrpSpPr/>
          <p:nvPr/>
        </p:nvGrpSpPr>
        <p:grpSpPr>
          <a:xfrm>
            <a:off x="2409958" y="1543667"/>
            <a:ext cx="7372083" cy="4640826"/>
            <a:chOff x="2991046" y="1302774"/>
            <a:chExt cx="5842401" cy="3864077"/>
          </a:xfrm>
        </p:grpSpPr>
        <p:cxnSp>
          <p:nvCxnSpPr>
            <p:cNvPr id="7" name="Conector reto 6">
              <a:extLst>
                <a:ext uri="{FF2B5EF4-FFF2-40B4-BE49-F238E27FC236}">
                  <a16:creationId xmlns:a16="http://schemas.microsoft.com/office/drawing/2014/main" id="{1FEE5B3D-4586-F6F0-5848-6881F25BF42E}"/>
                </a:ext>
              </a:extLst>
            </p:cNvPr>
            <p:cNvCxnSpPr>
              <a:cxnSpLocks/>
            </p:cNvCxnSpPr>
            <p:nvPr/>
          </p:nvCxnSpPr>
          <p:spPr>
            <a:xfrm>
              <a:off x="2998838" y="3224981"/>
              <a:ext cx="5820697"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3" name="Conector reto 12">
              <a:extLst>
                <a:ext uri="{FF2B5EF4-FFF2-40B4-BE49-F238E27FC236}">
                  <a16:creationId xmlns:a16="http://schemas.microsoft.com/office/drawing/2014/main" id="{2359D52C-1B3B-4D03-A43D-D65B51400F67}"/>
                </a:ext>
              </a:extLst>
            </p:cNvPr>
            <p:cNvCxnSpPr/>
            <p:nvPr/>
          </p:nvCxnSpPr>
          <p:spPr>
            <a:xfrm>
              <a:off x="2991046" y="1592826"/>
              <a:ext cx="97339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89AC2BEA-C85E-DB8B-DAF0-9F547BAF1901}"/>
                </a:ext>
              </a:extLst>
            </p:cNvPr>
            <p:cNvCxnSpPr/>
            <p:nvPr/>
          </p:nvCxnSpPr>
          <p:spPr>
            <a:xfrm>
              <a:off x="3942735" y="1592826"/>
              <a:ext cx="0" cy="32839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F7772004-31D7-48F8-9F5B-4AA24C0DFB4F}"/>
                </a:ext>
              </a:extLst>
            </p:cNvPr>
            <p:cNvCxnSpPr>
              <a:cxnSpLocks/>
            </p:cNvCxnSpPr>
            <p:nvPr/>
          </p:nvCxnSpPr>
          <p:spPr>
            <a:xfrm>
              <a:off x="3942735" y="4847304"/>
              <a:ext cx="18779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BCE9EA68-520A-8180-93EF-3ABC8F2DEEF2}"/>
                </a:ext>
              </a:extLst>
            </p:cNvPr>
            <p:cNvCxnSpPr/>
            <p:nvPr/>
          </p:nvCxnSpPr>
          <p:spPr>
            <a:xfrm>
              <a:off x="5825613" y="1592826"/>
              <a:ext cx="0" cy="32839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395CE4BA-2C7E-4F9F-3C04-EA3E60420E8E}"/>
                </a:ext>
              </a:extLst>
            </p:cNvPr>
            <p:cNvCxnSpPr>
              <a:cxnSpLocks/>
            </p:cNvCxnSpPr>
            <p:nvPr/>
          </p:nvCxnSpPr>
          <p:spPr>
            <a:xfrm>
              <a:off x="5801033" y="1592826"/>
              <a:ext cx="187796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490BC667-DAAA-7031-C4F1-907B852C841C}"/>
                </a:ext>
              </a:extLst>
            </p:cNvPr>
            <p:cNvCxnSpPr/>
            <p:nvPr/>
          </p:nvCxnSpPr>
          <p:spPr>
            <a:xfrm>
              <a:off x="7659331" y="1582994"/>
              <a:ext cx="0" cy="32839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E436DE32-BD7D-E2D5-91D1-698407148D9E}"/>
                </a:ext>
              </a:extLst>
            </p:cNvPr>
            <p:cNvCxnSpPr>
              <a:cxnSpLocks/>
            </p:cNvCxnSpPr>
            <p:nvPr/>
          </p:nvCxnSpPr>
          <p:spPr>
            <a:xfrm>
              <a:off x="7643747" y="4862052"/>
              <a:ext cx="1189700" cy="147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A36C62A0-1AB4-F0DD-C3CE-91ECDBA6EA13}"/>
                </a:ext>
              </a:extLst>
            </p:cNvPr>
            <p:cNvCxnSpPr/>
            <p:nvPr/>
          </p:nvCxnSpPr>
          <p:spPr>
            <a:xfrm>
              <a:off x="2991046" y="1302774"/>
              <a:ext cx="0" cy="38640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CaixaDeTexto 31">
            <a:extLst>
              <a:ext uri="{FF2B5EF4-FFF2-40B4-BE49-F238E27FC236}">
                <a16:creationId xmlns:a16="http://schemas.microsoft.com/office/drawing/2014/main" id="{5BD4122E-1414-3BE4-6AD6-2F6633E82234}"/>
              </a:ext>
            </a:extLst>
          </p:cNvPr>
          <p:cNvSpPr txBox="1"/>
          <p:nvPr/>
        </p:nvSpPr>
        <p:spPr>
          <a:xfrm>
            <a:off x="2717487" y="5892105"/>
            <a:ext cx="7458899" cy="584775"/>
          </a:xfrm>
          <a:prstGeom prst="rect">
            <a:avLst/>
          </a:prstGeom>
          <a:noFill/>
        </p:spPr>
        <p:txBody>
          <a:bodyPr wrap="square" rtlCol="0">
            <a:spAutoFit/>
          </a:bodyPr>
          <a:lstStyle/>
          <a:p>
            <a:r>
              <a:rPr lang="pt-BR" sz="3200" b="1" dirty="0">
                <a:solidFill>
                  <a:srgbClr val="005594"/>
                </a:solidFill>
              </a:rPr>
              <a:t>1 1        0  0  0  0           1  1  1  1        0  0  0 </a:t>
            </a:r>
          </a:p>
        </p:txBody>
      </p:sp>
      <p:sp>
        <p:nvSpPr>
          <p:cNvPr id="34" name="CaixaDeTexto 33">
            <a:extLst>
              <a:ext uri="{FF2B5EF4-FFF2-40B4-BE49-F238E27FC236}">
                <a16:creationId xmlns:a16="http://schemas.microsoft.com/office/drawing/2014/main" id="{3F168983-1B75-F338-D5BC-E5C951AFBF6D}"/>
              </a:ext>
            </a:extLst>
          </p:cNvPr>
          <p:cNvSpPr txBox="1"/>
          <p:nvPr/>
        </p:nvSpPr>
        <p:spPr>
          <a:xfrm>
            <a:off x="2008540" y="1707359"/>
            <a:ext cx="324128" cy="369332"/>
          </a:xfrm>
          <a:prstGeom prst="rect">
            <a:avLst/>
          </a:prstGeom>
          <a:noFill/>
        </p:spPr>
        <p:txBody>
          <a:bodyPr wrap="none" rtlCol="0">
            <a:spAutoFit/>
          </a:bodyPr>
          <a:lstStyle/>
          <a:p>
            <a:r>
              <a:rPr lang="pt-BR" u="sng" dirty="0">
                <a:solidFill>
                  <a:srgbClr val="005594"/>
                </a:solidFill>
                <a:latin typeface="Abadi" panose="020B0604020104020204" pitchFamily="34" charset="0"/>
              </a:rPr>
              <a:t>1</a:t>
            </a:r>
          </a:p>
        </p:txBody>
      </p:sp>
      <p:sp>
        <p:nvSpPr>
          <p:cNvPr id="35" name="CaixaDeTexto 34">
            <a:extLst>
              <a:ext uri="{FF2B5EF4-FFF2-40B4-BE49-F238E27FC236}">
                <a16:creationId xmlns:a16="http://schemas.microsoft.com/office/drawing/2014/main" id="{A95D14E4-EA41-4DDC-7447-C07355849782}"/>
              </a:ext>
            </a:extLst>
          </p:cNvPr>
          <p:cNvSpPr txBox="1"/>
          <p:nvPr/>
        </p:nvSpPr>
        <p:spPr>
          <a:xfrm>
            <a:off x="1857697" y="5449092"/>
            <a:ext cx="324128" cy="369332"/>
          </a:xfrm>
          <a:prstGeom prst="rect">
            <a:avLst/>
          </a:prstGeom>
          <a:noFill/>
        </p:spPr>
        <p:txBody>
          <a:bodyPr wrap="none" rtlCol="0">
            <a:spAutoFit/>
          </a:bodyPr>
          <a:lstStyle/>
          <a:p>
            <a:r>
              <a:rPr lang="pt-BR" u="sng" dirty="0">
                <a:solidFill>
                  <a:srgbClr val="005594"/>
                </a:solidFill>
                <a:latin typeface="Abadi" panose="020B0604020104020204" pitchFamily="34" charset="0"/>
              </a:rPr>
              <a:t>0</a:t>
            </a:r>
          </a:p>
        </p:txBody>
      </p:sp>
      <p:sp>
        <p:nvSpPr>
          <p:cNvPr id="37" name="CaixaDeTexto 36">
            <a:extLst>
              <a:ext uri="{FF2B5EF4-FFF2-40B4-BE49-F238E27FC236}">
                <a16:creationId xmlns:a16="http://schemas.microsoft.com/office/drawing/2014/main" id="{B91D52A6-ACC6-805A-2CFF-F8AC90AFBBF9}"/>
              </a:ext>
            </a:extLst>
          </p:cNvPr>
          <p:cNvSpPr txBox="1"/>
          <p:nvPr/>
        </p:nvSpPr>
        <p:spPr>
          <a:xfrm>
            <a:off x="1225170" y="495063"/>
            <a:ext cx="9733935" cy="954107"/>
          </a:xfrm>
          <a:prstGeom prst="rect">
            <a:avLst/>
          </a:prstGeom>
          <a:noFill/>
        </p:spPr>
        <p:txBody>
          <a:bodyPr wrap="square">
            <a:spAutoFit/>
          </a:bodyPr>
          <a:lstStyle/>
          <a:p>
            <a:pPr algn="just"/>
            <a:r>
              <a:rPr lang="pt-BR" sz="2800" b="1" dirty="0">
                <a:solidFill>
                  <a:srgbClr val="F1931D"/>
                </a:solidFill>
                <a:latin typeface="Abadi" panose="020B0604020104020204" pitchFamily="34" charset="0"/>
              </a:rPr>
              <a:t>Esta é uma onda que representa os bits, também chamada de onda digital</a:t>
            </a:r>
          </a:p>
        </p:txBody>
      </p:sp>
    </p:spTree>
    <p:extLst>
      <p:ext uri="{BB962C8B-B14F-4D97-AF65-F5344CB8AC3E}">
        <p14:creationId xmlns:p14="http://schemas.microsoft.com/office/powerpoint/2010/main" val="6178599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avião, flor, escuro, homem&#10;&#10;Descrição gerada automaticamente">
            <a:extLst>
              <a:ext uri="{FF2B5EF4-FFF2-40B4-BE49-F238E27FC236}">
                <a16:creationId xmlns:a16="http://schemas.microsoft.com/office/drawing/2014/main" id="{4186B1DB-C493-DA13-191C-28D12F002CF3}"/>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2" name="CaixaDeTexto 1">
            <a:extLst>
              <a:ext uri="{FF2B5EF4-FFF2-40B4-BE49-F238E27FC236}">
                <a16:creationId xmlns:a16="http://schemas.microsoft.com/office/drawing/2014/main" id="{3C2BFE79-8906-8954-5208-29CA5C5FB974}"/>
              </a:ext>
            </a:extLst>
          </p:cNvPr>
          <p:cNvSpPr txBox="1"/>
          <p:nvPr/>
        </p:nvSpPr>
        <p:spPr>
          <a:xfrm>
            <a:off x="3010201" y="235587"/>
            <a:ext cx="6171598" cy="830997"/>
          </a:xfrm>
          <a:prstGeom prst="rect">
            <a:avLst/>
          </a:prstGeom>
          <a:noFill/>
          <a:effectLst/>
        </p:spPr>
        <p:txBody>
          <a:bodyPr wrap="square" rtlCol="0">
            <a:spAutoFit/>
          </a:bodyPr>
          <a:lstStyle/>
          <a:p>
            <a:r>
              <a:rPr lang="pt-BR" sz="4800" dirty="0">
                <a:solidFill>
                  <a:srgbClr val="F1931D"/>
                </a:solidFill>
                <a:latin typeface="Gotham Black" pitchFamily="50" charset="0"/>
              </a:rPr>
              <a:t>Cabos Submarinos</a:t>
            </a:r>
          </a:p>
        </p:txBody>
      </p:sp>
      <p:sp>
        <p:nvSpPr>
          <p:cNvPr id="6" name="CaixaDeTexto 5">
            <a:extLst>
              <a:ext uri="{FF2B5EF4-FFF2-40B4-BE49-F238E27FC236}">
                <a16:creationId xmlns:a16="http://schemas.microsoft.com/office/drawing/2014/main" id="{A8B6DA16-4602-040B-3CB6-7FD96AB70BB1}"/>
              </a:ext>
            </a:extLst>
          </p:cNvPr>
          <p:cNvSpPr txBox="1"/>
          <p:nvPr/>
        </p:nvSpPr>
        <p:spPr>
          <a:xfrm>
            <a:off x="1156633" y="1290505"/>
            <a:ext cx="9878734" cy="1292662"/>
          </a:xfrm>
          <a:prstGeom prst="rect">
            <a:avLst/>
          </a:prstGeom>
          <a:noFill/>
          <a:effectLst/>
        </p:spPr>
        <p:txBody>
          <a:bodyPr wrap="square" rtlCol="0">
            <a:spAutoFit/>
          </a:bodyPr>
          <a:lstStyle/>
          <a:p>
            <a:pPr marL="342900" indent="-342900" algn="just">
              <a:buFont typeface="Wingdings" panose="05000000000000000000" pitchFamily="2" charset="2"/>
              <a:buChar char="ü"/>
            </a:pPr>
            <a:r>
              <a:rPr lang="pt-BR" sz="2600" dirty="0">
                <a:solidFill>
                  <a:srgbClr val="1F4E79"/>
                </a:solidFill>
                <a:latin typeface="Abadi" panose="020B0604020104020204" pitchFamily="34" charset="0"/>
              </a:rPr>
              <a:t>A Internet é uma rede gigantesca que interliga várias outras redes ao redor do mundo. E precisamos ter meios físicos para levar esses sinais de um lado para o outro.</a:t>
            </a:r>
          </a:p>
        </p:txBody>
      </p:sp>
      <mc:AlternateContent xmlns:mc="http://schemas.openxmlformats.org/markup-compatibility/2006" xmlns:pslz="http://schemas.microsoft.com/office/powerpoint/2016/slidezoom">
        <mc:Choice Requires="pslz">
          <p:graphicFrame>
            <p:nvGraphicFramePr>
              <p:cNvPr id="5" name="Zoom de Slide 4">
                <a:extLst>
                  <a:ext uri="{FF2B5EF4-FFF2-40B4-BE49-F238E27FC236}">
                    <a16:creationId xmlns:a16="http://schemas.microsoft.com/office/drawing/2014/main" id="{0F5BF282-7D88-FB11-0E21-1146BCD57CE2}"/>
                  </a:ext>
                </a:extLst>
              </p:cNvPr>
              <p:cNvGraphicFramePr>
                <a:graphicFrameLocks noChangeAspect="1"/>
              </p:cNvGraphicFramePr>
              <p:nvPr>
                <p:extLst>
                  <p:ext uri="{D42A27DB-BD31-4B8C-83A1-F6EECF244321}">
                    <p14:modId xmlns:p14="http://schemas.microsoft.com/office/powerpoint/2010/main" val="1208304170"/>
                  </p:ext>
                </p:extLst>
              </p:nvPr>
            </p:nvGraphicFramePr>
            <p:xfrm>
              <a:off x="3479347" y="2699784"/>
              <a:ext cx="5233305" cy="2943734"/>
            </p:xfrm>
            <a:graphic>
              <a:graphicData uri="http://schemas.microsoft.com/office/powerpoint/2016/slidezoom">
                <pslz:sldZm>
                  <pslz:sldZmObj sldId="664" cId="1403158221">
                    <pslz:zmPr id="{4FB080E9-6205-4E7D-84CC-569E3A47F98B}" returnToParent="0" transitionDur="1000">
                      <p166:blipFill xmlns:p166="http://schemas.microsoft.com/office/powerpoint/2016/6/main">
                        <a:blip r:embed="rId3"/>
                        <a:stretch>
                          <a:fillRect/>
                        </a:stretch>
                      </p166:blipFill>
                      <p166:spPr xmlns:p166="http://schemas.microsoft.com/office/powerpoint/2016/6/main">
                        <a:xfrm>
                          <a:off x="0" y="0"/>
                          <a:ext cx="5233305" cy="2943734"/>
                        </a:xfrm>
                        <a:prstGeom prst="rect">
                          <a:avLst/>
                        </a:prstGeom>
                        <a:ln w="3175">
                          <a:solidFill>
                            <a:prstClr val="ltGray"/>
                          </a:solidFill>
                        </a:ln>
                      </p166:spPr>
                    </pslz:zmPr>
                  </pslz:sldZmObj>
                </pslz:sldZm>
              </a:graphicData>
            </a:graphic>
          </p:graphicFrame>
        </mc:Choice>
        <mc:Fallback xmlns="">
          <p:pic>
            <p:nvPicPr>
              <p:cNvPr id="5" name="Zoom de Slide 4">
                <a:hlinkClick r:id="rId4" action="ppaction://hlinksldjump"/>
                <a:extLst>
                  <a:ext uri="{FF2B5EF4-FFF2-40B4-BE49-F238E27FC236}">
                    <a16:creationId xmlns:a16="http://schemas.microsoft.com/office/drawing/2014/main" id="{0F5BF282-7D88-FB11-0E21-1146BCD57CE2}"/>
                  </a:ext>
                </a:extLst>
              </p:cNvPr>
              <p:cNvPicPr>
                <a:picLocks noGrp="1" noRot="1" noChangeAspect="1" noMove="1" noResize="1" noEditPoints="1" noAdjustHandles="1" noChangeArrowheads="1" noChangeShapeType="1"/>
              </p:cNvPicPr>
              <p:nvPr/>
            </p:nvPicPr>
            <p:blipFill>
              <a:blip r:embed="rId5"/>
              <a:stretch>
                <a:fillRect/>
              </a:stretch>
            </p:blipFill>
            <p:spPr>
              <a:xfrm>
                <a:off x="3479347" y="2699784"/>
                <a:ext cx="5233305" cy="2943734"/>
              </a:xfrm>
              <a:prstGeom prst="rect">
                <a:avLst/>
              </a:prstGeom>
              <a:ln w="3175">
                <a:solidFill>
                  <a:prstClr val="ltGray"/>
                </a:solidFill>
              </a:ln>
            </p:spPr>
          </p:pic>
        </mc:Fallback>
      </mc:AlternateContent>
    </p:spTree>
    <p:extLst>
      <p:ext uri="{BB962C8B-B14F-4D97-AF65-F5344CB8AC3E}">
        <p14:creationId xmlns:p14="http://schemas.microsoft.com/office/powerpoint/2010/main" val="92578428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Descrição gerada automaticamente">
            <a:extLst>
              <a:ext uri="{FF2B5EF4-FFF2-40B4-BE49-F238E27FC236}">
                <a16:creationId xmlns:a16="http://schemas.microsoft.com/office/drawing/2014/main" id="{54BFA52E-B038-496F-A8F2-75ADF0736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0" name="Picture 2">
            <a:extLst>
              <a:ext uri="{FF2B5EF4-FFF2-40B4-BE49-F238E27FC236}">
                <a16:creationId xmlns:a16="http://schemas.microsoft.com/office/drawing/2014/main" id="{C0F1CC2D-27AD-7463-A962-97FF31E0B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15822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44E383BC-AB59-FACC-38CC-EE6A604A868C}"/>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6146" name="Picture 2">
            <a:extLst>
              <a:ext uri="{FF2B5EF4-FFF2-40B4-BE49-F238E27FC236}">
                <a16:creationId xmlns:a16="http://schemas.microsoft.com/office/drawing/2014/main" id="{0633F28B-141A-FA2C-5314-74CF10277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323850"/>
            <a:ext cx="10344150" cy="621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23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tipo&#10;&#10;Descrição gerada automaticamente">
            <a:hlinkClick r:id="rId2"/>
            <a:extLst>
              <a:ext uri="{FF2B5EF4-FFF2-40B4-BE49-F238E27FC236}">
                <a16:creationId xmlns:a16="http://schemas.microsoft.com/office/drawing/2014/main" id="{AFD85FDF-69A2-FF41-2153-0EEEA1C6D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212" y="0"/>
            <a:ext cx="6027576" cy="5690930"/>
          </a:xfrm>
          <a:prstGeom prst="rect">
            <a:avLst/>
          </a:prstGeom>
        </p:spPr>
      </p:pic>
      <p:sp>
        <p:nvSpPr>
          <p:cNvPr id="6" name="CaixaDeTexto 5">
            <a:extLst>
              <a:ext uri="{FF2B5EF4-FFF2-40B4-BE49-F238E27FC236}">
                <a16:creationId xmlns:a16="http://schemas.microsoft.com/office/drawing/2014/main" id="{0366536D-089A-9B8A-CD28-B87549507804}"/>
              </a:ext>
            </a:extLst>
          </p:cNvPr>
          <p:cNvSpPr txBox="1"/>
          <p:nvPr/>
        </p:nvSpPr>
        <p:spPr>
          <a:xfrm>
            <a:off x="2350208" y="5929233"/>
            <a:ext cx="7846143" cy="646331"/>
          </a:xfrm>
          <a:prstGeom prst="rect">
            <a:avLst/>
          </a:prstGeom>
          <a:noFill/>
        </p:spPr>
        <p:txBody>
          <a:bodyPr wrap="square">
            <a:spAutoFit/>
          </a:bodyPr>
          <a:lstStyle/>
          <a:p>
            <a:r>
              <a:rPr lang="pt-BR" sz="3600" b="1" dirty="0">
                <a:solidFill>
                  <a:schemeClr val="bg1"/>
                </a:solidFill>
              </a:rPr>
              <a:t>https://www.submarinecablemap.com/</a:t>
            </a:r>
          </a:p>
        </p:txBody>
      </p:sp>
    </p:spTree>
    <p:extLst>
      <p:ext uri="{BB962C8B-B14F-4D97-AF65-F5344CB8AC3E}">
        <p14:creationId xmlns:p14="http://schemas.microsoft.com/office/powerpoint/2010/main" val="70823167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88BAFF51-02D4-B927-0B84-64B7D0565C78}"/>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8" name="Imagem 7" descr="Tela de computador com texto preto sobre fundo branco&#10;&#10;Descrição gerada automaticamente com confiança média">
            <a:extLst>
              <a:ext uri="{FF2B5EF4-FFF2-40B4-BE49-F238E27FC236}">
                <a16:creationId xmlns:a16="http://schemas.microsoft.com/office/drawing/2014/main" id="{30CD0D1B-3E25-F811-BF6B-FE5C6B8260DE}"/>
              </a:ext>
            </a:extLst>
          </p:cNvPr>
          <p:cNvPicPr>
            <a:picLocks noChangeAspect="1"/>
          </p:cNvPicPr>
          <p:nvPr/>
        </p:nvPicPr>
        <p:blipFill rotWithShape="1">
          <a:blip r:embed="rId3">
            <a:extLst>
              <a:ext uri="{28A0092B-C50C-407E-A947-70E740481C1C}">
                <a14:useLocalDpi xmlns:a14="http://schemas.microsoft.com/office/drawing/2010/main" val="0"/>
              </a:ext>
            </a:extLst>
          </a:blip>
          <a:srcRect l="1275" t="3163" r="1466" b="3407"/>
          <a:stretch/>
        </p:blipFill>
        <p:spPr>
          <a:xfrm>
            <a:off x="2238097" y="2098168"/>
            <a:ext cx="8219660" cy="3547661"/>
          </a:xfrm>
          <a:prstGeom prst="rect">
            <a:avLst/>
          </a:prstGeom>
        </p:spPr>
      </p:pic>
      <p:sp>
        <p:nvSpPr>
          <p:cNvPr id="10" name="CaixaDeTexto 9">
            <a:extLst>
              <a:ext uri="{FF2B5EF4-FFF2-40B4-BE49-F238E27FC236}">
                <a16:creationId xmlns:a16="http://schemas.microsoft.com/office/drawing/2014/main" id="{664BAE8F-630E-44DA-1E75-6A7A15C10C5C}"/>
              </a:ext>
            </a:extLst>
          </p:cNvPr>
          <p:cNvSpPr txBox="1"/>
          <p:nvPr/>
        </p:nvSpPr>
        <p:spPr>
          <a:xfrm>
            <a:off x="1416259" y="619280"/>
            <a:ext cx="9359482" cy="1384995"/>
          </a:xfrm>
          <a:prstGeom prst="rect">
            <a:avLst/>
          </a:prstGeom>
          <a:noFill/>
        </p:spPr>
        <p:txBody>
          <a:bodyPr wrap="square">
            <a:spAutoFit/>
          </a:bodyPr>
          <a:lstStyle/>
          <a:p>
            <a:r>
              <a:rPr lang="pt-BR" sz="2800" dirty="0">
                <a:solidFill>
                  <a:srgbClr val="005594"/>
                </a:solidFill>
                <a:latin typeface="Abadi" panose="020B0604020104020204" pitchFamily="34" charset="0"/>
              </a:rPr>
              <a:t>Mas não dá para esses cabos submarinos saírem pela praia e seguirem caminho até a sua casa, e por isso precisam se interligar a outros sistemas de comunicação</a:t>
            </a:r>
          </a:p>
        </p:txBody>
      </p:sp>
    </p:spTree>
    <p:extLst>
      <p:ext uri="{BB962C8B-B14F-4D97-AF65-F5344CB8AC3E}">
        <p14:creationId xmlns:p14="http://schemas.microsoft.com/office/powerpoint/2010/main" val="229451455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log B2B Host | Registro e Hospedagem de Domínios - Qual é a diferença entre registro de domínio e hospedagem de site?">
            <a:extLst>
              <a:ext uri="{FF2B5EF4-FFF2-40B4-BE49-F238E27FC236}">
                <a16:creationId xmlns:a16="http://schemas.microsoft.com/office/drawing/2014/main" id="{063561DA-A40B-B58F-F8FB-25B73BB40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33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795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avião, flor, escuro, homem&#10;&#10;Descrição gerada automaticamente">
            <a:extLst>
              <a:ext uri="{FF2B5EF4-FFF2-40B4-BE49-F238E27FC236}">
                <a16:creationId xmlns:a16="http://schemas.microsoft.com/office/drawing/2014/main" id="{47910AF1-D43C-D32C-5D6C-2A2F832083FC}"/>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10" name="CaixaDeTexto 9">
            <a:extLst>
              <a:ext uri="{FF2B5EF4-FFF2-40B4-BE49-F238E27FC236}">
                <a16:creationId xmlns:a16="http://schemas.microsoft.com/office/drawing/2014/main" id="{664BAE8F-630E-44DA-1E75-6A7A15C10C5C}"/>
              </a:ext>
            </a:extLst>
          </p:cNvPr>
          <p:cNvSpPr txBox="1"/>
          <p:nvPr/>
        </p:nvSpPr>
        <p:spPr>
          <a:xfrm>
            <a:off x="1416259" y="1805478"/>
            <a:ext cx="9359482" cy="3247043"/>
          </a:xfrm>
          <a:prstGeom prst="rect">
            <a:avLst/>
          </a:prstGeom>
          <a:noFill/>
        </p:spPr>
        <p:txBody>
          <a:bodyPr wrap="square">
            <a:spAutoFit/>
          </a:bodyPr>
          <a:lstStyle/>
          <a:p>
            <a:pPr algn="just"/>
            <a:r>
              <a:rPr lang="pt-BR" sz="2800" dirty="0">
                <a:solidFill>
                  <a:srgbClr val="044B96"/>
                </a:solidFill>
                <a:latin typeface="Abadi" panose="020B0604020104020204" pitchFamily="34" charset="0"/>
              </a:rPr>
              <a:t>Quando você criar um site, vai querer que o maior número de pessoas tenha acesso a ele, não é? </a:t>
            </a:r>
          </a:p>
          <a:p>
            <a:pPr algn="just"/>
            <a:endParaRPr lang="pt-BR" sz="900" dirty="0">
              <a:solidFill>
                <a:srgbClr val="044B96"/>
              </a:solidFill>
              <a:latin typeface="Abadi" panose="020B0604020104020204" pitchFamily="34" charset="0"/>
            </a:endParaRPr>
          </a:p>
          <a:p>
            <a:pPr algn="just"/>
            <a:r>
              <a:rPr lang="pt-BR" sz="2800" dirty="0">
                <a:solidFill>
                  <a:srgbClr val="044B96"/>
                </a:solidFill>
                <a:latin typeface="Abadi" panose="020B0604020104020204" pitchFamily="34" charset="0"/>
              </a:rPr>
              <a:t>O problema é que enquanto você está desenvolvendo HTML em casa, na maioria das vezes esses arquivos estão guardados no seu próprio PC. Dessa maneira, não existe um endereço para outras pessoas poderem acessar o seu trabalho de fora.</a:t>
            </a:r>
          </a:p>
        </p:txBody>
      </p:sp>
      <p:sp>
        <p:nvSpPr>
          <p:cNvPr id="2" name="CaixaDeTexto 1">
            <a:extLst>
              <a:ext uri="{FF2B5EF4-FFF2-40B4-BE49-F238E27FC236}">
                <a16:creationId xmlns:a16="http://schemas.microsoft.com/office/drawing/2014/main" id="{9F9FAB8C-7910-7FB1-A13C-A5CB533C1A32}"/>
              </a:ext>
            </a:extLst>
          </p:cNvPr>
          <p:cNvSpPr txBox="1"/>
          <p:nvPr/>
        </p:nvSpPr>
        <p:spPr>
          <a:xfrm>
            <a:off x="1296955" y="601257"/>
            <a:ext cx="7753406" cy="830997"/>
          </a:xfrm>
          <a:prstGeom prst="rect">
            <a:avLst/>
          </a:prstGeom>
          <a:noFill/>
          <a:effectLst/>
        </p:spPr>
        <p:txBody>
          <a:bodyPr wrap="square" rtlCol="0">
            <a:spAutoFit/>
          </a:bodyPr>
          <a:lstStyle/>
          <a:p>
            <a:pPr algn="ctr"/>
            <a:r>
              <a:rPr lang="en-US" sz="4800" dirty="0" err="1">
                <a:solidFill>
                  <a:srgbClr val="F1931D"/>
                </a:solidFill>
                <a:latin typeface="Gotham Black" pitchFamily="50" charset="0"/>
              </a:rPr>
              <a:t>Domínio</a:t>
            </a:r>
            <a:r>
              <a:rPr lang="en-US" sz="4800" dirty="0">
                <a:solidFill>
                  <a:srgbClr val="F1931D"/>
                </a:solidFill>
                <a:latin typeface="Gotham Black" pitchFamily="50" charset="0"/>
              </a:rPr>
              <a:t> e </a:t>
            </a:r>
            <a:r>
              <a:rPr lang="en-US" sz="4800" dirty="0" err="1">
                <a:solidFill>
                  <a:srgbClr val="F1931D"/>
                </a:solidFill>
                <a:latin typeface="Gotham Black" pitchFamily="50" charset="0"/>
              </a:rPr>
              <a:t>Hospedagem</a:t>
            </a:r>
            <a:endParaRPr lang="pt-BR" sz="4800" dirty="0">
              <a:solidFill>
                <a:srgbClr val="F1931D"/>
              </a:solidFill>
              <a:latin typeface="Gotham Black" pitchFamily="50" charset="0"/>
            </a:endParaRPr>
          </a:p>
        </p:txBody>
      </p:sp>
    </p:spTree>
    <p:extLst>
      <p:ext uri="{BB962C8B-B14F-4D97-AF65-F5344CB8AC3E}">
        <p14:creationId xmlns:p14="http://schemas.microsoft.com/office/powerpoint/2010/main" val="329400340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avião, flor, escuro, homem&#10;&#10;Descrição gerada automaticamente">
            <a:extLst>
              <a:ext uri="{FF2B5EF4-FFF2-40B4-BE49-F238E27FC236}">
                <a16:creationId xmlns:a16="http://schemas.microsoft.com/office/drawing/2014/main" id="{D04C8896-8519-8B9A-1644-D21CD115FA7F}"/>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10" name="CaixaDeTexto 9">
            <a:extLst>
              <a:ext uri="{FF2B5EF4-FFF2-40B4-BE49-F238E27FC236}">
                <a16:creationId xmlns:a16="http://schemas.microsoft.com/office/drawing/2014/main" id="{664BAE8F-630E-44DA-1E75-6A7A15C10C5C}"/>
              </a:ext>
            </a:extLst>
          </p:cNvPr>
          <p:cNvSpPr txBox="1"/>
          <p:nvPr/>
        </p:nvSpPr>
        <p:spPr>
          <a:xfrm>
            <a:off x="1416259" y="1805478"/>
            <a:ext cx="9359482" cy="3108543"/>
          </a:xfrm>
          <a:prstGeom prst="rect">
            <a:avLst/>
          </a:prstGeom>
          <a:noFill/>
        </p:spPr>
        <p:txBody>
          <a:bodyPr wrap="square">
            <a:spAutoFit/>
          </a:bodyPr>
          <a:lstStyle/>
          <a:p>
            <a:pPr algn="just"/>
            <a:r>
              <a:rPr lang="pt-BR" sz="2800" dirty="0">
                <a:solidFill>
                  <a:srgbClr val="005594"/>
                </a:solidFill>
                <a:latin typeface="Abadi" panose="020B0604020104020204" pitchFamily="34" charset="0"/>
              </a:rPr>
              <a:t>Quando você acessa um site, precisa saber uma URL (</a:t>
            </a:r>
            <a:r>
              <a:rPr lang="pt-BR" sz="2800" dirty="0" err="1">
                <a:solidFill>
                  <a:srgbClr val="005594"/>
                </a:solidFill>
                <a:latin typeface="Abadi" panose="020B0604020104020204" pitchFamily="34" charset="0"/>
              </a:rPr>
              <a:t>Uniform</a:t>
            </a:r>
            <a:r>
              <a:rPr lang="pt-BR" sz="2800" dirty="0">
                <a:solidFill>
                  <a:srgbClr val="005594"/>
                </a:solidFill>
                <a:latin typeface="Abadi" panose="020B0604020104020204" pitchFamily="34" charset="0"/>
              </a:rPr>
              <a:t> </a:t>
            </a:r>
            <a:r>
              <a:rPr lang="pt-BR" sz="2800" dirty="0" err="1">
                <a:solidFill>
                  <a:srgbClr val="005594"/>
                </a:solidFill>
                <a:latin typeface="Abadi" panose="020B0604020104020204" pitchFamily="34" charset="0"/>
              </a:rPr>
              <a:t>Resource</a:t>
            </a:r>
            <a:r>
              <a:rPr lang="pt-BR" sz="2800" dirty="0">
                <a:solidFill>
                  <a:srgbClr val="005594"/>
                </a:solidFill>
                <a:latin typeface="Abadi" panose="020B0604020104020204" pitchFamily="34" charset="0"/>
              </a:rPr>
              <a:t> </a:t>
            </a:r>
            <a:r>
              <a:rPr lang="pt-BR" sz="2800" dirty="0" err="1">
                <a:solidFill>
                  <a:srgbClr val="005594"/>
                </a:solidFill>
                <a:latin typeface="Abadi" panose="020B0604020104020204" pitchFamily="34" charset="0"/>
              </a:rPr>
              <a:t>Locator</a:t>
            </a:r>
            <a:r>
              <a:rPr lang="pt-BR" sz="2800" dirty="0">
                <a:solidFill>
                  <a:srgbClr val="005594"/>
                </a:solidFill>
                <a:latin typeface="Abadi" panose="020B0604020104020204" pitchFamily="34" charset="0"/>
              </a:rPr>
              <a:t>) para poder acessá-lo. A parte principal dessa URL é o domínio.</a:t>
            </a:r>
          </a:p>
          <a:p>
            <a:pPr algn="just"/>
            <a:r>
              <a:rPr lang="pt-BR" sz="2800" dirty="0">
                <a:solidFill>
                  <a:srgbClr val="005594"/>
                </a:solidFill>
                <a:latin typeface="Abadi" panose="020B0604020104020204" pitchFamily="34" charset="0"/>
              </a:rPr>
              <a:t>O domínio é um nome único que vai conseguir identificar o seu servidor ou as suas páginas. Para conseguir um domínio, você deve pagar pelo direito de usá-lo por um</a:t>
            </a:r>
          </a:p>
          <a:p>
            <a:pPr algn="just"/>
            <a:r>
              <a:rPr lang="pt-BR" sz="2800" dirty="0">
                <a:solidFill>
                  <a:srgbClr val="005594"/>
                </a:solidFill>
                <a:latin typeface="Abadi" panose="020B0604020104020204" pitchFamily="34" charset="0"/>
              </a:rPr>
              <a:t>período mínimo de 1 ano.</a:t>
            </a:r>
          </a:p>
        </p:txBody>
      </p:sp>
      <p:sp>
        <p:nvSpPr>
          <p:cNvPr id="2" name="CaixaDeTexto 1">
            <a:extLst>
              <a:ext uri="{FF2B5EF4-FFF2-40B4-BE49-F238E27FC236}">
                <a16:creationId xmlns:a16="http://schemas.microsoft.com/office/drawing/2014/main" id="{9F9FAB8C-7910-7FB1-A13C-A5CB533C1A32}"/>
              </a:ext>
            </a:extLst>
          </p:cNvPr>
          <p:cNvSpPr txBox="1"/>
          <p:nvPr/>
        </p:nvSpPr>
        <p:spPr>
          <a:xfrm>
            <a:off x="1339859" y="748635"/>
            <a:ext cx="3148165" cy="830997"/>
          </a:xfrm>
          <a:prstGeom prst="rect">
            <a:avLst/>
          </a:prstGeom>
          <a:noFill/>
          <a:effectLst/>
        </p:spPr>
        <p:txBody>
          <a:bodyPr wrap="square" rtlCol="0">
            <a:spAutoFit/>
          </a:bodyPr>
          <a:lstStyle/>
          <a:p>
            <a:r>
              <a:rPr lang="en-US" sz="4800" dirty="0" err="1">
                <a:solidFill>
                  <a:srgbClr val="F1931D"/>
                </a:solidFill>
                <a:latin typeface="Gotham Black" pitchFamily="50" charset="0"/>
              </a:rPr>
              <a:t>Domínio</a:t>
            </a:r>
            <a:r>
              <a:rPr lang="en-US" sz="4800" dirty="0">
                <a:solidFill>
                  <a:srgbClr val="F1931D"/>
                </a:solidFill>
                <a:latin typeface="Gotham Black" pitchFamily="50" charset="0"/>
              </a:rPr>
              <a:t>:</a:t>
            </a:r>
            <a:endParaRPr lang="pt-BR" sz="4800" dirty="0">
              <a:solidFill>
                <a:srgbClr val="F1931D"/>
              </a:solidFill>
              <a:latin typeface="Gotham Black" pitchFamily="50" charset="0"/>
            </a:endParaRPr>
          </a:p>
        </p:txBody>
      </p:sp>
    </p:spTree>
    <p:extLst>
      <p:ext uri="{BB962C8B-B14F-4D97-AF65-F5344CB8AC3E}">
        <p14:creationId xmlns:p14="http://schemas.microsoft.com/office/powerpoint/2010/main" val="235294286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163E55B8-3C39-80F2-713E-52C43635A869}"/>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10" name="CaixaDeTexto 9">
            <a:extLst>
              <a:ext uri="{FF2B5EF4-FFF2-40B4-BE49-F238E27FC236}">
                <a16:creationId xmlns:a16="http://schemas.microsoft.com/office/drawing/2014/main" id="{664BAE8F-630E-44DA-1E75-6A7A15C10C5C}"/>
              </a:ext>
            </a:extLst>
          </p:cNvPr>
          <p:cNvSpPr txBox="1"/>
          <p:nvPr/>
        </p:nvSpPr>
        <p:spPr>
          <a:xfrm>
            <a:off x="4768883" y="1422788"/>
            <a:ext cx="6606863" cy="1677382"/>
          </a:xfrm>
          <a:prstGeom prst="rect">
            <a:avLst/>
          </a:prstGeom>
          <a:noFill/>
        </p:spPr>
        <p:txBody>
          <a:bodyPr wrap="square">
            <a:spAutoFit/>
          </a:bodyPr>
          <a:lstStyle/>
          <a:p>
            <a:pPr algn="just"/>
            <a:r>
              <a:rPr lang="pt-BR" sz="2800" dirty="0">
                <a:solidFill>
                  <a:srgbClr val="1F4E79"/>
                </a:solidFill>
                <a:latin typeface="Abadi" panose="020B0604020104020204" pitchFamily="34" charset="0"/>
              </a:rPr>
              <a:t>Vejamos alguns exemplos de domínio:</a:t>
            </a:r>
          </a:p>
          <a:p>
            <a:pPr algn="just"/>
            <a:endParaRPr lang="pt-BR" sz="1000" dirty="0">
              <a:solidFill>
                <a:srgbClr val="1F4E79"/>
              </a:solidFill>
              <a:latin typeface="Abadi" panose="020B0604020104020204" pitchFamily="34" charset="0"/>
            </a:endParaRPr>
          </a:p>
          <a:p>
            <a:pPr algn="just"/>
            <a:r>
              <a:rPr lang="pt-BR" sz="2800" dirty="0">
                <a:solidFill>
                  <a:srgbClr val="C00000"/>
                </a:solidFill>
                <a:latin typeface="Abadi" panose="020B0604020104020204" pitchFamily="34" charset="0"/>
              </a:rPr>
              <a:t>youtube.com    faetec.rj.gov.br</a:t>
            </a:r>
          </a:p>
          <a:p>
            <a:pPr algn="just"/>
            <a:endParaRPr lang="pt-BR" sz="900" dirty="0">
              <a:solidFill>
                <a:srgbClr val="C00000"/>
              </a:solidFill>
              <a:latin typeface="Abadi" panose="020B0604020104020204" pitchFamily="34" charset="0"/>
            </a:endParaRPr>
          </a:p>
          <a:p>
            <a:pPr algn="just"/>
            <a:r>
              <a:rPr lang="pt-BR" sz="2800" dirty="0">
                <a:solidFill>
                  <a:srgbClr val="C00000"/>
                </a:solidFill>
                <a:latin typeface="Abadi" panose="020B0604020104020204" pitchFamily="34" charset="0"/>
              </a:rPr>
              <a:t>github.io         universidadebrasil.edu.br</a:t>
            </a:r>
          </a:p>
        </p:txBody>
      </p:sp>
      <p:pic>
        <p:nvPicPr>
          <p:cNvPr id="5" name="Imagem 4" descr="Uma imagem contendo placa, pare, comida, verde&#10;&#10;Descrição gerada automaticamente">
            <a:extLst>
              <a:ext uri="{FF2B5EF4-FFF2-40B4-BE49-F238E27FC236}">
                <a16:creationId xmlns:a16="http://schemas.microsoft.com/office/drawing/2014/main" id="{55417E4A-0578-4A4C-8E24-2949C9152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29" y="1198790"/>
            <a:ext cx="4009677" cy="2678464"/>
          </a:xfrm>
          <a:prstGeom prst="rect">
            <a:avLst/>
          </a:prstGeom>
        </p:spPr>
      </p:pic>
      <p:sp>
        <p:nvSpPr>
          <p:cNvPr id="7" name="CaixaDeTexto 6">
            <a:extLst>
              <a:ext uri="{FF2B5EF4-FFF2-40B4-BE49-F238E27FC236}">
                <a16:creationId xmlns:a16="http://schemas.microsoft.com/office/drawing/2014/main" id="{0C316EF9-7450-0E49-151C-4B2717D69E23}"/>
              </a:ext>
            </a:extLst>
          </p:cNvPr>
          <p:cNvSpPr txBox="1"/>
          <p:nvPr/>
        </p:nvSpPr>
        <p:spPr>
          <a:xfrm>
            <a:off x="3470344" y="3400621"/>
            <a:ext cx="8364606" cy="830997"/>
          </a:xfrm>
          <a:prstGeom prst="rect">
            <a:avLst/>
          </a:prstGeom>
          <a:noFill/>
        </p:spPr>
        <p:txBody>
          <a:bodyPr wrap="square">
            <a:spAutoFit/>
          </a:bodyPr>
          <a:lstStyle/>
          <a:p>
            <a:r>
              <a:rPr lang="pt-BR" sz="2400" dirty="0">
                <a:solidFill>
                  <a:srgbClr val="044B96"/>
                </a:solidFill>
                <a:latin typeface="Abadi" panose="020B0604020104020204" pitchFamily="34" charset="0"/>
              </a:rPr>
              <a:t>Analisando os endereços acima, temos domínios com várias terminações, como .com, .gov.br, .</a:t>
            </a:r>
            <a:r>
              <a:rPr lang="pt-BR" sz="2400" dirty="0" err="1">
                <a:solidFill>
                  <a:srgbClr val="044B96"/>
                </a:solidFill>
                <a:latin typeface="Abadi" panose="020B0604020104020204" pitchFamily="34" charset="0"/>
              </a:rPr>
              <a:t>io</a:t>
            </a:r>
            <a:r>
              <a:rPr lang="pt-BR" sz="2400" dirty="0">
                <a:solidFill>
                  <a:srgbClr val="044B96"/>
                </a:solidFill>
                <a:latin typeface="Abadi" panose="020B0604020104020204" pitchFamily="34" charset="0"/>
              </a:rPr>
              <a:t>, .edu.br.</a:t>
            </a:r>
          </a:p>
        </p:txBody>
      </p:sp>
      <p:sp>
        <p:nvSpPr>
          <p:cNvPr id="12" name="CaixaDeTexto 11">
            <a:extLst>
              <a:ext uri="{FF2B5EF4-FFF2-40B4-BE49-F238E27FC236}">
                <a16:creationId xmlns:a16="http://schemas.microsoft.com/office/drawing/2014/main" id="{106B9640-D0F8-E6ED-E221-616899194DFF}"/>
              </a:ext>
            </a:extLst>
          </p:cNvPr>
          <p:cNvSpPr txBox="1"/>
          <p:nvPr/>
        </p:nvSpPr>
        <p:spPr>
          <a:xfrm>
            <a:off x="3470344" y="4458881"/>
            <a:ext cx="7504471" cy="1200329"/>
          </a:xfrm>
          <a:prstGeom prst="rect">
            <a:avLst/>
          </a:prstGeom>
          <a:noFill/>
        </p:spPr>
        <p:txBody>
          <a:bodyPr wrap="square">
            <a:spAutoFit/>
          </a:bodyPr>
          <a:lstStyle/>
          <a:p>
            <a:r>
              <a:rPr lang="pt-BR" sz="2400" b="1" dirty="0">
                <a:solidFill>
                  <a:srgbClr val="044B96"/>
                </a:solidFill>
                <a:latin typeface="Abadi" panose="020B0604020104020204" pitchFamily="34" charset="0"/>
              </a:rPr>
              <a:t>TLD:</a:t>
            </a:r>
            <a:r>
              <a:rPr lang="pt-BR" sz="2400" dirty="0">
                <a:solidFill>
                  <a:srgbClr val="044B96"/>
                </a:solidFill>
                <a:latin typeface="Abadi" panose="020B0604020104020204" pitchFamily="34" charset="0"/>
              </a:rPr>
              <a:t> (Top </a:t>
            </a:r>
            <a:r>
              <a:rPr lang="pt-BR" sz="2400" dirty="0" err="1">
                <a:solidFill>
                  <a:srgbClr val="044B96"/>
                </a:solidFill>
                <a:latin typeface="Abadi" panose="020B0604020104020204" pitchFamily="34" charset="0"/>
              </a:rPr>
              <a:t>Level</a:t>
            </a:r>
            <a:r>
              <a:rPr lang="pt-BR" sz="2400" dirty="0">
                <a:solidFill>
                  <a:srgbClr val="044B96"/>
                </a:solidFill>
                <a:latin typeface="Abadi" panose="020B0604020104020204" pitchFamily="34" charset="0"/>
              </a:rPr>
              <a:t> Domain), </a:t>
            </a:r>
          </a:p>
          <a:p>
            <a:r>
              <a:rPr lang="pt-BR" sz="2400" b="1" dirty="0">
                <a:solidFill>
                  <a:srgbClr val="044B96"/>
                </a:solidFill>
                <a:latin typeface="Abadi" panose="020B0604020104020204" pitchFamily="34" charset="0"/>
              </a:rPr>
              <a:t>GTLD: </a:t>
            </a:r>
            <a:r>
              <a:rPr lang="pt-BR" sz="2400" dirty="0">
                <a:solidFill>
                  <a:srgbClr val="044B96"/>
                </a:solidFill>
                <a:latin typeface="Abadi" panose="020B0604020104020204" pitchFamily="34" charset="0"/>
              </a:rPr>
              <a:t>São </a:t>
            </a:r>
            <a:r>
              <a:rPr lang="pt-BR" sz="2400" dirty="0" err="1">
                <a:solidFill>
                  <a:srgbClr val="044B96"/>
                </a:solidFill>
                <a:latin typeface="Abadi" panose="020B0604020104020204" pitchFamily="34" charset="0"/>
              </a:rPr>
              <a:t>TLDs</a:t>
            </a:r>
            <a:r>
              <a:rPr lang="pt-BR" sz="2400" dirty="0">
                <a:solidFill>
                  <a:srgbClr val="044B96"/>
                </a:solidFill>
                <a:latin typeface="Abadi" panose="020B0604020104020204" pitchFamily="34" charset="0"/>
              </a:rPr>
              <a:t> genéricos e </a:t>
            </a:r>
          </a:p>
          <a:p>
            <a:r>
              <a:rPr lang="pt-BR" sz="2400" b="1" dirty="0" err="1">
                <a:solidFill>
                  <a:srgbClr val="044B96"/>
                </a:solidFill>
                <a:latin typeface="Abadi" panose="020B0604020104020204" pitchFamily="34" charset="0"/>
              </a:rPr>
              <a:t>ccTLD</a:t>
            </a:r>
            <a:r>
              <a:rPr lang="pt-BR" sz="2400" b="1" dirty="0">
                <a:solidFill>
                  <a:srgbClr val="044B96"/>
                </a:solidFill>
                <a:latin typeface="Abadi" panose="020B0604020104020204" pitchFamily="34" charset="0"/>
              </a:rPr>
              <a:t>: </a:t>
            </a:r>
            <a:r>
              <a:rPr lang="pt-BR" sz="2400" dirty="0">
                <a:solidFill>
                  <a:srgbClr val="044B96"/>
                </a:solidFill>
                <a:latin typeface="Abadi" panose="020B0604020104020204" pitchFamily="34" charset="0"/>
              </a:rPr>
              <a:t>São </a:t>
            </a:r>
            <a:r>
              <a:rPr lang="pt-BR" sz="2400" dirty="0" err="1">
                <a:solidFill>
                  <a:srgbClr val="044B96"/>
                </a:solidFill>
                <a:latin typeface="Abadi" panose="020B0604020104020204" pitchFamily="34" charset="0"/>
              </a:rPr>
              <a:t>TLDs</a:t>
            </a:r>
            <a:r>
              <a:rPr lang="pt-BR" sz="2400" dirty="0">
                <a:solidFill>
                  <a:srgbClr val="044B96"/>
                </a:solidFill>
                <a:latin typeface="Abadi" panose="020B0604020104020204" pitchFamily="34" charset="0"/>
              </a:rPr>
              <a:t> com designação do país (</a:t>
            </a:r>
            <a:r>
              <a:rPr lang="pt-BR" sz="2400" dirty="0" err="1">
                <a:solidFill>
                  <a:srgbClr val="044B96"/>
                </a:solidFill>
                <a:latin typeface="Abadi" panose="020B0604020104020204" pitchFamily="34" charset="0"/>
              </a:rPr>
              <a:t>coutry</a:t>
            </a:r>
            <a:r>
              <a:rPr lang="pt-BR" sz="2400" dirty="0">
                <a:solidFill>
                  <a:srgbClr val="044B96"/>
                </a:solidFill>
                <a:latin typeface="Abadi" panose="020B0604020104020204" pitchFamily="34" charset="0"/>
              </a:rPr>
              <a:t> </a:t>
            </a:r>
            <a:r>
              <a:rPr lang="pt-BR" sz="2400" dirty="0" err="1">
                <a:solidFill>
                  <a:srgbClr val="044B96"/>
                </a:solidFill>
                <a:latin typeface="Abadi" panose="020B0604020104020204" pitchFamily="34" charset="0"/>
              </a:rPr>
              <a:t>code</a:t>
            </a:r>
            <a:r>
              <a:rPr lang="pt-BR" sz="2400" dirty="0">
                <a:solidFill>
                  <a:srgbClr val="044B96"/>
                </a:solidFill>
                <a:latin typeface="Abadi" panose="020B0604020104020204" pitchFamily="34" charset="0"/>
              </a:rPr>
              <a:t>).</a:t>
            </a:r>
          </a:p>
        </p:txBody>
      </p:sp>
      <p:sp>
        <p:nvSpPr>
          <p:cNvPr id="8" name="CaixaDeTexto 7">
            <a:extLst>
              <a:ext uri="{FF2B5EF4-FFF2-40B4-BE49-F238E27FC236}">
                <a16:creationId xmlns:a16="http://schemas.microsoft.com/office/drawing/2014/main" id="{170ADDE0-29C3-A661-00B7-D8B72C09DA22}"/>
              </a:ext>
            </a:extLst>
          </p:cNvPr>
          <p:cNvSpPr txBox="1"/>
          <p:nvPr/>
        </p:nvSpPr>
        <p:spPr>
          <a:xfrm>
            <a:off x="882659" y="330048"/>
            <a:ext cx="3148165" cy="830997"/>
          </a:xfrm>
          <a:prstGeom prst="rect">
            <a:avLst/>
          </a:prstGeom>
          <a:noFill/>
          <a:effectLst/>
        </p:spPr>
        <p:txBody>
          <a:bodyPr wrap="square" rtlCol="0">
            <a:spAutoFit/>
          </a:bodyPr>
          <a:lstStyle/>
          <a:p>
            <a:r>
              <a:rPr lang="en-US" sz="4800" dirty="0" err="1">
                <a:solidFill>
                  <a:srgbClr val="F1931D"/>
                </a:solidFill>
                <a:latin typeface="Gotham Black" pitchFamily="50" charset="0"/>
              </a:rPr>
              <a:t>Domínio</a:t>
            </a:r>
            <a:r>
              <a:rPr lang="en-US" sz="4800" dirty="0">
                <a:solidFill>
                  <a:srgbClr val="F1931D"/>
                </a:solidFill>
                <a:latin typeface="Gotham Black" pitchFamily="50" charset="0"/>
              </a:rPr>
              <a:t>:</a:t>
            </a:r>
            <a:endParaRPr lang="pt-BR" sz="4800" dirty="0">
              <a:solidFill>
                <a:srgbClr val="F1931D"/>
              </a:solidFill>
              <a:latin typeface="Gotham Black" pitchFamily="50" charset="0"/>
            </a:endParaRPr>
          </a:p>
        </p:txBody>
      </p:sp>
    </p:spTree>
    <p:extLst>
      <p:ext uri="{BB962C8B-B14F-4D97-AF65-F5344CB8AC3E}">
        <p14:creationId xmlns:p14="http://schemas.microsoft.com/office/powerpoint/2010/main" val="106434962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133AAB-ADC2-CB4B-B43B-207819D5B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5747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461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Mulher ao lado de xícara&#10;&#10;Descrição gerada automaticamente">
            <a:extLst>
              <a:ext uri="{FF2B5EF4-FFF2-40B4-BE49-F238E27FC236}">
                <a16:creationId xmlns:a16="http://schemas.microsoft.com/office/drawing/2014/main" id="{EFF87FF3-4C7D-0124-296D-0DD19C3261A9}"/>
              </a:ext>
            </a:extLst>
          </p:cNvPr>
          <p:cNvPicPr>
            <a:picLocks noChangeAspect="1"/>
          </p:cNvPicPr>
          <p:nvPr/>
        </p:nvPicPr>
        <p:blipFill rotWithShape="1">
          <a:blip r:embed="rId2">
            <a:extLst>
              <a:ext uri="{28A0092B-C50C-407E-A947-70E740481C1C}">
                <a14:useLocalDpi xmlns:a14="http://schemas.microsoft.com/office/drawing/2010/main" val="0"/>
              </a:ext>
            </a:extLst>
          </a:blip>
          <a:srcRect l="49999" r="-100"/>
          <a:stretch/>
        </p:blipFill>
        <p:spPr>
          <a:xfrm>
            <a:off x="0" y="0"/>
            <a:ext cx="5153890" cy="6858000"/>
          </a:xfrm>
          <a:prstGeom prst="rect">
            <a:avLst/>
          </a:prstGeom>
          <a:solidFill>
            <a:schemeClr val="bg1">
              <a:alpha val="71000"/>
            </a:schemeClr>
          </a:solidFill>
        </p:spPr>
      </p:pic>
      <p:sp>
        <p:nvSpPr>
          <p:cNvPr id="4" name="Retângulo 3">
            <a:extLst>
              <a:ext uri="{FF2B5EF4-FFF2-40B4-BE49-F238E27FC236}">
                <a16:creationId xmlns:a16="http://schemas.microsoft.com/office/drawing/2014/main" id="{ABD93A32-B88D-505D-0ECF-40CE4BAED38B}"/>
              </a:ext>
            </a:extLst>
          </p:cNvPr>
          <p:cNvSpPr/>
          <p:nvPr/>
        </p:nvSpPr>
        <p:spPr>
          <a:xfrm>
            <a:off x="4060724" y="0"/>
            <a:ext cx="8131276" cy="6858000"/>
          </a:xfrm>
          <a:prstGeom prst="rect">
            <a:avLst/>
          </a:prstGeom>
          <a:solidFill>
            <a:srgbClr val="6331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26" name="Picture 2">
            <a:extLst>
              <a:ext uri="{FF2B5EF4-FFF2-40B4-BE49-F238E27FC236}">
                <a16:creationId xmlns:a16="http://schemas.microsoft.com/office/drawing/2014/main" id="{6A5D0E03-8EA6-CC18-9E7A-4C61B946C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34" b="4090"/>
          <a:stretch/>
        </p:blipFill>
        <p:spPr bwMode="auto">
          <a:xfrm>
            <a:off x="4060724" y="0"/>
            <a:ext cx="813755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315680"/>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usa com texto preto sobre fundo branco&#10;&#10;Descrição gerada automaticamente">
            <a:extLst>
              <a:ext uri="{FF2B5EF4-FFF2-40B4-BE49-F238E27FC236}">
                <a16:creationId xmlns:a16="http://schemas.microsoft.com/office/drawing/2014/main" id="{1A0766A6-7D9B-B6DC-1F00-B725CD98E16D}"/>
              </a:ext>
            </a:extLst>
          </p:cNvPr>
          <p:cNvPicPr>
            <a:picLocks noChangeAspect="1"/>
          </p:cNvPicPr>
          <p:nvPr/>
        </p:nvPicPr>
        <p:blipFill rotWithShape="1">
          <a:blip r:embed="rId2"/>
          <a:srcRect l="596"/>
          <a:stretch/>
        </p:blipFill>
        <p:spPr>
          <a:xfrm>
            <a:off x="0" y="0"/>
            <a:ext cx="12192000" cy="6858000"/>
          </a:xfrm>
          <a:prstGeom prst="rect">
            <a:avLst/>
          </a:prstGeom>
        </p:spPr>
      </p:pic>
    </p:spTree>
    <p:extLst>
      <p:ext uri="{BB962C8B-B14F-4D97-AF65-F5344CB8AC3E}">
        <p14:creationId xmlns:p14="http://schemas.microsoft.com/office/powerpoint/2010/main" val="1046403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Diagrama&#10;&#10;Descrição gerada automaticamente">
            <a:extLst>
              <a:ext uri="{FF2B5EF4-FFF2-40B4-BE49-F238E27FC236}">
                <a16:creationId xmlns:a16="http://schemas.microsoft.com/office/drawing/2014/main" id="{2DB301AF-42A6-3240-9CB0-F795ACB0365B}"/>
              </a:ext>
            </a:extLst>
          </p:cNvPr>
          <p:cNvPicPr>
            <a:picLocks noChangeAspect="1"/>
          </p:cNvPicPr>
          <p:nvPr/>
        </p:nvPicPr>
        <p:blipFill rotWithShape="1">
          <a:blip r:embed="rId2"/>
          <a:srcRect b="44418"/>
          <a:stretch/>
        </p:blipFill>
        <p:spPr>
          <a:xfrm>
            <a:off x="0" y="0"/>
            <a:ext cx="12191999" cy="6858000"/>
          </a:xfrm>
          <a:prstGeom prst="rect">
            <a:avLst/>
          </a:prstGeom>
        </p:spPr>
      </p:pic>
      <p:grpSp>
        <p:nvGrpSpPr>
          <p:cNvPr id="11" name="Agrupar 10">
            <a:extLst>
              <a:ext uri="{FF2B5EF4-FFF2-40B4-BE49-F238E27FC236}">
                <a16:creationId xmlns:a16="http://schemas.microsoft.com/office/drawing/2014/main" id="{2B02503C-3304-B9B2-4180-681F7113F168}"/>
              </a:ext>
            </a:extLst>
          </p:cNvPr>
          <p:cNvGrpSpPr/>
          <p:nvPr/>
        </p:nvGrpSpPr>
        <p:grpSpPr>
          <a:xfrm>
            <a:off x="1396152" y="175557"/>
            <a:ext cx="9399693" cy="830896"/>
            <a:chOff x="369242" y="203548"/>
            <a:chExt cx="9399693" cy="830896"/>
          </a:xfrm>
        </p:grpSpPr>
        <p:pic>
          <p:nvPicPr>
            <p:cNvPr id="8" name="Imagem 7">
              <a:extLst>
                <a:ext uri="{FF2B5EF4-FFF2-40B4-BE49-F238E27FC236}">
                  <a16:creationId xmlns:a16="http://schemas.microsoft.com/office/drawing/2014/main" id="{4E8DD28E-0CE1-6835-8DB6-B33B1F0D1E65}"/>
                </a:ext>
              </a:extLst>
            </p:cNvPr>
            <p:cNvPicPr>
              <a:picLocks noChangeAspect="1"/>
            </p:cNvPicPr>
            <p:nvPr/>
          </p:nvPicPr>
          <p:blipFill rotWithShape="1">
            <a:blip r:embed="rId3"/>
            <a:srcRect t="3260" b="-1"/>
            <a:stretch/>
          </p:blipFill>
          <p:spPr>
            <a:xfrm>
              <a:off x="369242" y="203548"/>
              <a:ext cx="5574357" cy="830896"/>
            </a:xfrm>
            <a:prstGeom prst="rect">
              <a:avLst/>
            </a:prstGeom>
          </p:spPr>
        </p:pic>
        <p:pic>
          <p:nvPicPr>
            <p:cNvPr id="10" name="Imagem 9">
              <a:extLst>
                <a:ext uri="{FF2B5EF4-FFF2-40B4-BE49-F238E27FC236}">
                  <a16:creationId xmlns:a16="http://schemas.microsoft.com/office/drawing/2014/main" id="{155D46A8-BB9F-C22B-DAE8-3240F1E8C82A}"/>
                </a:ext>
              </a:extLst>
            </p:cNvPr>
            <p:cNvPicPr>
              <a:picLocks noChangeAspect="1"/>
            </p:cNvPicPr>
            <p:nvPr/>
          </p:nvPicPr>
          <p:blipFill rotWithShape="1">
            <a:blip r:embed="rId4"/>
            <a:srcRect t="-1" b="3213"/>
            <a:stretch/>
          </p:blipFill>
          <p:spPr>
            <a:xfrm>
              <a:off x="5747652" y="203548"/>
              <a:ext cx="4021283" cy="830896"/>
            </a:xfrm>
            <a:prstGeom prst="rect">
              <a:avLst/>
            </a:prstGeom>
          </p:spPr>
        </p:pic>
      </p:grpSp>
      <p:sp>
        <p:nvSpPr>
          <p:cNvPr id="12" name="CaixaDeTexto 11">
            <a:extLst>
              <a:ext uri="{FF2B5EF4-FFF2-40B4-BE49-F238E27FC236}">
                <a16:creationId xmlns:a16="http://schemas.microsoft.com/office/drawing/2014/main" id="{1024CD97-046B-D2FD-2AA2-A1022FAB7E39}"/>
              </a:ext>
            </a:extLst>
          </p:cNvPr>
          <p:cNvSpPr txBox="1"/>
          <p:nvPr/>
        </p:nvSpPr>
        <p:spPr>
          <a:xfrm>
            <a:off x="659033" y="3235003"/>
            <a:ext cx="1981530"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Documento</a:t>
            </a:r>
          </a:p>
        </p:txBody>
      </p:sp>
      <p:sp>
        <p:nvSpPr>
          <p:cNvPr id="13" name="CaixaDeTexto 12">
            <a:extLst>
              <a:ext uri="{FF2B5EF4-FFF2-40B4-BE49-F238E27FC236}">
                <a16:creationId xmlns:a16="http://schemas.microsoft.com/office/drawing/2014/main" id="{FBF1E918-E485-0359-8B2B-6214BB68EAB1}"/>
              </a:ext>
            </a:extLst>
          </p:cNvPr>
          <p:cNvSpPr txBox="1"/>
          <p:nvPr/>
        </p:nvSpPr>
        <p:spPr>
          <a:xfrm>
            <a:off x="4189221" y="3235003"/>
            <a:ext cx="793432"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TAG</a:t>
            </a:r>
          </a:p>
        </p:txBody>
      </p:sp>
      <p:sp>
        <p:nvSpPr>
          <p:cNvPr id="14" name="CaixaDeTexto 13">
            <a:extLst>
              <a:ext uri="{FF2B5EF4-FFF2-40B4-BE49-F238E27FC236}">
                <a16:creationId xmlns:a16="http://schemas.microsoft.com/office/drawing/2014/main" id="{614F4B44-5EDC-25FD-A496-5C9B75756683}"/>
              </a:ext>
            </a:extLst>
          </p:cNvPr>
          <p:cNvSpPr txBox="1"/>
          <p:nvPr/>
        </p:nvSpPr>
        <p:spPr>
          <a:xfrm>
            <a:off x="6821319" y="3240669"/>
            <a:ext cx="1726494"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Atributos</a:t>
            </a:r>
          </a:p>
        </p:txBody>
      </p:sp>
      <p:sp>
        <p:nvSpPr>
          <p:cNvPr id="15" name="CaixaDeTexto 14">
            <a:extLst>
              <a:ext uri="{FF2B5EF4-FFF2-40B4-BE49-F238E27FC236}">
                <a16:creationId xmlns:a16="http://schemas.microsoft.com/office/drawing/2014/main" id="{B9645095-CACB-26BA-8BCD-6657E8D95B98}"/>
              </a:ext>
            </a:extLst>
          </p:cNvPr>
          <p:cNvSpPr txBox="1"/>
          <p:nvPr/>
        </p:nvSpPr>
        <p:spPr>
          <a:xfrm>
            <a:off x="9666911" y="3235003"/>
            <a:ext cx="1981530"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Disposição</a:t>
            </a:r>
          </a:p>
        </p:txBody>
      </p:sp>
      <p:sp>
        <p:nvSpPr>
          <p:cNvPr id="16" name="CaixaDeTexto 15">
            <a:extLst>
              <a:ext uri="{FF2B5EF4-FFF2-40B4-BE49-F238E27FC236}">
                <a16:creationId xmlns:a16="http://schemas.microsoft.com/office/drawing/2014/main" id="{7266973C-E82F-12EE-971B-423D95645BC7}"/>
              </a:ext>
            </a:extLst>
          </p:cNvPr>
          <p:cNvSpPr txBox="1"/>
          <p:nvPr/>
        </p:nvSpPr>
        <p:spPr>
          <a:xfrm>
            <a:off x="924955" y="4428446"/>
            <a:ext cx="1449685"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Gráficos</a:t>
            </a:r>
          </a:p>
        </p:txBody>
      </p:sp>
      <p:sp>
        <p:nvSpPr>
          <p:cNvPr id="17" name="CaixaDeTexto 16">
            <a:extLst>
              <a:ext uri="{FF2B5EF4-FFF2-40B4-BE49-F238E27FC236}">
                <a16:creationId xmlns:a16="http://schemas.microsoft.com/office/drawing/2014/main" id="{8029E174-28B3-2505-E62D-FDA1CD156972}"/>
              </a:ext>
            </a:extLst>
          </p:cNvPr>
          <p:cNvSpPr txBox="1"/>
          <p:nvPr/>
        </p:nvSpPr>
        <p:spPr>
          <a:xfrm>
            <a:off x="3595172" y="4424171"/>
            <a:ext cx="1981530"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Formulários</a:t>
            </a:r>
          </a:p>
        </p:txBody>
      </p:sp>
      <p:sp>
        <p:nvSpPr>
          <p:cNvPr id="18" name="CaixaDeTexto 17">
            <a:extLst>
              <a:ext uri="{FF2B5EF4-FFF2-40B4-BE49-F238E27FC236}">
                <a16:creationId xmlns:a16="http://schemas.microsoft.com/office/drawing/2014/main" id="{331305FF-E845-9D72-4CAB-4E52B1843EF8}"/>
              </a:ext>
            </a:extLst>
          </p:cNvPr>
          <p:cNvSpPr txBox="1"/>
          <p:nvPr/>
        </p:nvSpPr>
        <p:spPr>
          <a:xfrm>
            <a:off x="6511405" y="4424171"/>
            <a:ext cx="2220803"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Comunicação</a:t>
            </a:r>
          </a:p>
        </p:txBody>
      </p:sp>
      <p:sp>
        <p:nvSpPr>
          <p:cNvPr id="19" name="CaixaDeTexto 18">
            <a:extLst>
              <a:ext uri="{FF2B5EF4-FFF2-40B4-BE49-F238E27FC236}">
                <a16:creationId xmlns:a16="http://schemas.microsoft.com/office/drawing/2014/main" id="{3D04DA87-70C5-C605-D650-EAFDCE262987}"/>
              </a:ext>
            </a:extLst>
          </p:cNvPr>
          <p:cNvSpPr txBox="1"/>
          <p:nvPr/>
        </p:nvSpPr>
        <p:spPr>
          <a:xfrm>
            <a:off x="9785463" y="4424171"/>
            <a:ext cx="1744427"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Entidades</a:t>
            </a:r>
          </a:p>
        </p:txBody>
      </p:sp>
      <p:sp>
        <p:nvSpPr>
          <p:cNvPr id="20" name="CaixaDeTexto 19">
            <a:extLst>
              <a:ext uri="{FF2B5EF4-FFF2-40B4-BE49-F238E27FC236}">
                <a16:creationId xmlns:a16="http://schemas.microsoft.com/office/drawing/2014/main" id="{2D8C0FCA-B7B5-0A85-5B55-ED29A4D333FA}"/>
              </a:ext>
            </a:extLst>
          </p:cNvPr>
          <p:cNvSpPr txBox="1"/>
          <p:nvPr/>
        </p:nvSpPr>
        <p:spPr>
          <a:xfrm>
            <a:off x="999600" y="5621889"/>
            <a:ext cx="1300396"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Evento</a:t>
            </a:r>
          </a:p>
        </p:txBody>
      </p:sp>
      <p:sp>
        <p:nvSpPr>
          <p:cNvPr id="21" name="CaixaDeTexto 20">
            <a:extLst>
              <a:ext uri="{FF2B5EF4-FFF2-40B4-BE49-F238E27FC236}">
                <a16:creationId xmlns:a16="http://schemas.microsoft.com/office/drawing/2014/main" id="{55C9B98F-4561-D9BA-B8FD-5DF6D9F55A9A}"/>
              </a:ext>
            </a:extLst>
          </p:cNvPr>
          <p:cNvSpPr txBox="1"/>
          <p:nvPr/>
        </p:nvSpPr>
        <p:spPr>
          <a:xfrm>
            <a:off x="4144017" y="5621889"/>
            <a:ext cx="970713"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APIS</a:t>
            </a:r>
          </a:p>
        </p:txBody>
      </p:sp>
      <p:sp>
        <p:nvSpPr>
          <p:cNvPr id="22" name="CaixaDeTexto 21">
            <a:extLst>
              <a:ext uri="{FF2B5EF4-FFF2-40B4-BE49-F238E27FC236}">
                <a16:creationId xmlns:a16="http://schemas.microsoft.com/office/drawing/2014/main" id="{2CB7170E-5023-1AF7-5090-8C0A66CEA6AC}"/>
              </a:ext>
            </a:extLst>
          </p:cNvPr>
          <p:cNvSpPr txBox="1"/>
          <p:nvPr/>
        </p:nvSpPr>
        <p:spPr>
          <a:xfrm>
            <a:off x="7156354" y="5621889"/>
            <a:ext cx="970713"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Telas</a:t>
            </a:r>
          </a:p>
        </p:txBody>
      </p:sp>
      <p:sp>
        <p:nvSpPr>
          <p:cNvPr id="23" name="CaixaDeTexto 22">
            <a:extLst>
              <a:ext uri="{FF2B5EF4-FFF2-40B4-BE49-F238E27FC236}">
                <a16:creationId xmlns:a16="http://schemas.microsoft.com/office/drawing/2014/main" id="{8FD9F355-DFF7-14BC-327F-D2DA91F837DC}"/>
              </a:ext>
            </a:extLst>
          </p:cNvPr>
          <p:cNvSpPr txBox="1"/>
          <p:nvPr/>
        </p:nvSpPr>
        <p:spPr>
          <a:xfrm>
            <a:off x="9785463" y="5621889"/>
            <a:ext cx="1744427" cy="52322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2800" b="1" dirty="0">
                <a:solidFill>
                  <a:schemeClr val="bg1">
                    <a:lumMod val="95000"/>
                  </a:schemeClr>
                </a:solidFill>
                <a:latin typeface="Abadi" panose="020B0604020104020204" pitchFamily="34" charset="0"/>
              </a:rPr>
              <a:t>Semântico</a:t>
            </a:r>
          </a:p>
        </p:txBody>
      </p:sp>
    </p:spTree>
    <p:extLst>
      <p:ext uri="{BB962C8B-B14F-4D97-AF65-F5344CB8AC3E}">
        <p14:creationId xmlns:p14="http://schemas.microsoft.com/office/powerpoint/2010/main" val="1265737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AF0B129-0C79-72E6-275D-1C058919324C}"/>
              </a:ext>
            </a:extLst>
          </p:cNvPr>
          <p:cNvPicPr>
            <a:picLocks noChangeAspect="1"/>
          </p:cNvPicPr>
          <p:nvPr/>
        </p:nvPicPr>
        <p:blipFill>
          <a:blip r:embed="rId2"/>
          <a:stretch>
            <a:fillRect/>
          </a:stretch>
        </p:blipFill>
        <p:spPr>
          <a:xfrm>
            <a:off x="0" y="0"/>
            <a:ext cx="12192000" cy="6858000"/>
          </a:xfrm>
          <a:prstGeom prst="rect">
            <a:avLst/>
          </a:prstGeom>
        </p:spPr>
      </p:pic>
      <p:sp>
        <p:nvSpPr>
          <p:cNvPr id="3" name="CaixaDeTexto 2">
            <a:extLst>
              <a:ext uri="{FF2B5EF4-FFF2-40B4-BE49-F238E27FC236}">
                <a16:creationId xmlns:a16="http://schemas.microsoft.com/office/drawing/2014/main" id="{7BF0DD05-86E3-063A-D48F-54A64394F981}"/>
              </a:ext>
            </a:extLst>
          </p:cNvPr>
          <p:cNvSpPr txBox="1"/>
          <p:nvPr/>
        </p:nvSpPr>
        <p:spPr>
          <a:xfrm>
            <a:off x="1054359" y="5726279"/>
            <a:ext cx="10114384" cy="707886"/>
          </a:xfrm>
          <a:prstGeom prst="rect">
            <a:avLst/>
          </a:prstGeom>
          <a:noFill/>
          <a:effectLst>
            <a:outerShdw blurRad="50800" dist="38100" dir="5400000" algn="t" rotWithShape="0">
              <a:prstClr val="black">
                <a:alpha val="40000"/>
              </a:prstClr>
            </a:outerShdw>
          </a:effectLst>
        </p:spPr>
        <p:txBody>
          <a:bodyPr wrap="square">
            <a:spAutoFit/>
          </a:bodyPr>
          <a:lstStyle/>
          <a:p>
            <a:r>
              <a:rPr lang="pt-BR" sz="4000" b="1" dirty="0">
                <a:solidFill>
                  <a:schemeClr val="bg1"/>
                </a:solidFill>
                <a:latin typeface="Abadi" panose="020B0604020104020204" pitchFamily="34" charset="0"/>
              </a:rPr>
              <a:t>https://blog.dbins.com.br/roadmap-html-e-css</a:t>
            </a:r>
          </a:p>
        </p:txBody>
      </p:sp>
      <p:sp>
        <p:nvSpPr>
          <p:cNvPr id="5" name="CaixaDeTexto 4">
            <a:hlinkClick r:id="rId3"/>
            <a:extLst>
              <a:ext uri="{FF2B5EF4-FFF2-40B4-BE49-F238E27FC236}">
                <a16:creationId xmlns:a16="http://schemas.microsoft.com/office/drawing/2014/main" id="{E259868D-93E5-D168-7CD6-990BBD271B9E}"/>
              </a:ext>
            </a:extLst>
          </p:cNvPr>
          <p:cNvSpPr txBox="1"/>
          <p:nvPr/>
        </p:nvSpPr>
        <p:spPr>
          <a:xfrm>
            <a:off x="1635967" y="4653255"/>
            <a:ext cx="8920065" cy="769441"/>
          </a:xfrm>
          <a:prstGeom prst="rect">
            <a:avLst/>
          </a:prstGeom>
          <a:noFill/>
          <a:effectLst>
            <a:outerShdw blurRad="50800" dist="38100" dir="2700000" algn="tl" rotWithShape="0">
              <a:prstClr val="black">
                <a:alpha val="40000"/>
              </a:prstClr>
            </a:outerShdw>
          </a:effectLst>
        </p:spPr>
        <p:txBody>
          <a:bodyPr wrap="square">
            <a:spAutoFit/>
          </a:bodyPr>
          <a:lstStyle/>
          <a:p>
            <a:r>
              <a:rPr lang="pt-BR" sz="4400" b="1" dirty="0">
                <a:solidFill>
                  <a:schemeClr val="bg1"/>
                </a:solidFill>
                <a:latin typeface="Gotham" panose="02000504050000020004" pitchFamily="2" charset="0"/>
              </a:rPr>
              <a:t>https://www.w3schools.com/</a:t>
            </a:r>
          </a:p>
        </p:txBody>
      </p:sp>
    </p:spTree>
    <p:extLst>
      <p:ext uri="{BB962C8B-B14F-4D97-AF65-F5344CB8AC3E}">
        <p14:creationId xmlns:p14="http://schemas.microsoft.com/office/powerpoint/2010/main" val="2499052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avião, flor, escuro, homem&#10;&#10;Descrição gerada automaticamente">
            <a:extLst>
              <a:ext uri="{FF2B5EF4-FFF2-40B4-BE49-F238E27FC236}">
                <a16:creationId xmlns:a16="http://schemas.microsoft.com/office/drawing/2014/main" id="{F8D57BDD-CC78-B946-4C63-FC6629E13CE2}"/>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1030" name="Picture 6" descr="Logo HTML5">
            <a:extLst>
              <a:ext uri="{FF2B5EF4-FFF2-40B4-BE49-F238E27FC236}">
                <a16:creationId xmlns:a16="http://schemas.microsoft.com/office/drawing/2014/main" id="{28DDDC29-B3B1-DA75-1F45-0EAE5CA1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38" y="4143194"/>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832CC2F-83D1-ADC3-0D4F-D2511B408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300" y="4105878"/>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2DE1FC4-274B-21CA-CF63-EF7BC33742B6}"/>
              </a:ext>
            </a:extLst>
          </p:cNvPr>
          <p:cNvSpPr txBox="1"/>
          <p:nvPr/>
        </p:nvSpPr>
        <p:spPr>
          <a:xfrm>
            <a:off x="1707503" y="1998187"/>
            <a:ext cx="8705460" cy="3046988"/>
          </a:xfrm>
          <a:prstGeom prst="rect">
            <a:avLst/>
          </a:prstGeom>
          <a:noFill/>
        </p:spPr>
        <p:txBody>
          <a:bodyPr wrap="square" rtlCol="0">
            <a:spAutoFit/>
          </a:bodyPr>
          <a:lstStyle/>
          <a:p>
            <a:pPr marL="457200" indent="-457200" algn="just">
              <a:buFont typeface="Arial" panose="020B0604020202020204" pitchFamily="34" charset="0"/>
              <a:buChar char="•"/>
            </a:pPr>
            <a:r>
              <a:rPr lang="pt-BR" sz="2600" b="0" i="0" dirty="0">
                <a:solidFill>
                  <a:srgbClr val="253F6D"/>
                </a:solidFill>
                <a:effectLst/>
                <a:latin typeface="Abadi" panose="020B0604020104020204" pitchFamily="34" charset="0"/>
              </a:rPr>
              <a:t>Importante entender que boa parte das aplicações depende diretamente de um banco de dados, de um sistema de </a:t>
            </a:r>
            <a:r>
              <a:rPr lang="pt-BR" sz="2600" b="0" i="1" dirty="0">
                <a:solidFill>
                  <a:srgbClr val="253F6D"/>
                </a:solidFill>
                <a:effectLst/>
                <a:latin typeface="Abadi" panose="020B0604020104020204" pitchFamily="34" charset="0"/>
              </a:rPr>
              <a:t>middleware</a:t>
            </a:r>
            <a:r>
              <a:rPr lang="pt-BR" sz="2600" b="0" i="0" dirty="0">
                <a:solidFill>
                  <a:srgbClr val="253F6D"/>
                </a:solidFill>
                <a:effectLst/>
                <a:latin typeface="Abadi" panose="020B0604020104020204" pitchFamily="34" charset="0"/>
              </a:rPr>
              <a:t> na web, entre outros componentes e ferramentas.</a:t>
            </a:r>
          </a:p>
          <a:p>
            <a:pPr marL="171450" indent="-171450" algn="just">
              <a:buFont typeface="Arial" panose="020B0604020202020204" pitchFamily="34" charset="0"/>
              <a:buChar char="•"/>
            </a:pPr>
            <a:endParaRPr lang="pt-BR" sz="1000" b="0" i="0" dirty="0">
              <a:solidFill>
                <a:srgbClr val="253F6D"/>
              </a:solidFill>
              <a:effectLst/>
              <a:latin typeface="Abadi" panose="020B0604020104020204" pitchFamily="34" charset="0"/>
            </a:endParaRPr>
          </a:p>
          <a:p>
            <a:pPr marL="457200" indent="-457200" algn="just">
              <a:buFont typeface="Arial" panose="020B0604020202020204" pitchFamily="34" charset="0"/>
              <a:buChar char="•"/>
            </a:pPr>
            <a:r>
              <a:rPr lang="pt-BR" sz="2600" b="0" i="0" dirty="0">
                <a:solidFill>
                  <a:srgbClr val="253F6D"/>
                </a:solidFill>
                <a:effectLst/>
                <a:latin typeface="Abadi" panose="020B0604020104020204" pitchFamily="34" charset="0"/>
              </a:rPr>
              <a:t>Assim, caso você enfrente algum problema em sua aplicação, terá mais facilidade para contorná-lo por conhecer a arquitetura.</a:t>
            </a:r>
            <a:endParaRPr lang="pt-BR" sz="2600" dirty="0">
              <a:solidFill>
                <a:srgbClr val="253F6D"/>
              </a:solidFill>
              <a:latin typeface="Abadi" panose="020B0604020104020204" pitchFamily="34" charset="0"/>
            </a:endParaRPr>
          </a:p>
        </p:txBody>
      </p:sp>
      <p:sp>
        <p:nvSpPr>
          <p:cNvPr id="2" name="Título 1">
            <a:extLst>
              <a:ext uri="{FF2B5EF4-FFF2-40B4-BE49-F238E27FC236}">
                <a16:creationId xmlns:a16="http://schemas.microsoft.com/office/drawing/2014/main" id="{96EA67B4-8A54-6194-150A-CDBDFAE978F4}"/>
              </a:ext>
            </a:extLst>
          </p:cNvPr>
          <p:cNvSpPr>
            <a:spLocks noGrp="1"/>
          </p:cNvSpPr>
          <p:nvPr>
            <p:ph type="title"/>
          </p:nvPr>
        </p:nvSpPr>
        <p:spPr>
          <a:xfrm>
            <a:off x="1481234" y="346464"/>
            <a:ext cx="9229532" cy="1325563"/>
          </a:xfrm>
        </p:spPr>
        <p:txBody>
          <a:bodyPr>
            <a:normAutofit/>
          </a:bodyPr>
          <a:lstStyle/>
          <a:p>
            <a:r>
              <a:rPr lang="pt-BR" dirty="0">
                <a:latin typeface="Gotham Black" pitchFamily="50" charset="0"/>
              </a:rPr>
              <a:t>Principais partes da estrutura de uma aplicação Web</a:t>
            </a:r>
          </a:p>
        </p:txBody>
      </p:sp>
    </p:spTree>
    <p:extLst>
      <p:ext uri="{BB962C8B-B14F-4D97-AF65-F5344CB8AC3E}">
        <p14:creationId xmlns:p14="http://schemas.microsoft.com/office/powerpoint/2010/main" val="301576566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descr="Uma imagem contendo avião, flor, escuro, homem&#10;&#10;Descrição gerada automaticamente">
            <a:extLst>
              <a:ext uri="{FF2B5EF4-FFF2-40B4-BE49-F238E27FC236}">
                <a16:creationId xmlns:a16="http://schemas.microsoft.com/office/drawing/2014/main" id="{5D4BC66C-7911-0053-825A-D9017E1EA468}"/>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grpSp>
        <p:nvGrpSpPr>
          <p:cNvPr id="30" name="Agrupar 29">
            <a:extLst>
              <a:ext uri="{FF2B5EF4-FFF2-40B4-BE49-F238E27FC236}">
                <a16:creationId xmlns:a16="http://schemas.microsoft.com/office/drawing/2014/main" id="{3E5CFA3F-8D77-B47F-2D0D-AE9DCFA09CCE}"/>
              </a:ext>
            </a:extLst>
          </p:cNvPr>
          <p:cNvGrpSpPr/>
          <p:nvPr/>
        </p:nvGrpSpPr>
        <p:grpSpPr>
          <a:xfrm>
            <a:off x="867747" y="1772260"/>
            <a:ext cx="10422294" cy="3030401"/>
            <a:chOff x="1886452" y="2897123"/>
            <a:chExt cx="8192704" cy="2057590"/>
          </a:xfrm>
        </p:grpSpPr>
        <p:pic>
          <p:nvPicPr>
            <p:cNvPr id="8" name="Imagem 7" descr="Computador portátil aberto e ligado&#10;&#10;Descrição gerada automaticamente">
              <a:extLst>
                <a:ext uri="{FF2B5EF4-FFF2-40B4-BE49-F238E27FC236}">
                  <a16:creationId xmlns:a16="http://schemas.microsoft.com/office/drawing/2014/main" id="{59866EBF-CF51-BB5A-28D0-E7E4B55DE311}"/>
                </a:ext>
              </a:extLst>
            </p:cNvPr>
            <p:cNvPicPr>
              <a:picLocks noChangeAspect="1"/>
            </p:cNvPicPr>
            <p:nvPr/>
          </p:nvPicPr>
          <p:blipFill>
            <a:blip r:embed="rId3"/>
            <a:stretch>
              <a:fillRect/>
            </a:stretch>
          </p:blipFill>
          <p:spPr>
            <a:xfrm>
              <a:off x="4944046" y="3375498"/>
              <a:ext cx="1700527" cy="1189952"/>
            </a:xfrm>
            <a:prstGeom prst="rect">
              <a:avLst/>
            </a:prstGeom>
          </p:spPr>
        </p:pic>
        <p:pic>
          <p:nvPicPr>
            <p:cNvPr id="10" name="Imagem 9" descr="Ícone&#10;&#10;Descrição gerada automaticamente">
              <a:extLst>
                <a:ext uri="{FF2B5EF4-FFF2-40B4-BE49-F238E27FC236}">
                  <a16:creationId xmlns:a16="http://schemas.microsoft.com/office/drawing/2014/main" id="{95257771-E015-B425-D1E6-B1CF2521294C}"/>
                </a:ext>
              </a:extLst>
            </p:cNvPr>
            <p:cNvPicPr>
              <a:picLocks noChangeAspect="1"/>
            </p:cNvPicPr>
            <p:nvPr/>
          </p:nvPicPr>
          <p:blipFill>
            <a:blip r:embed="rId4"/>
            <a:stretch>
              <a:fillRect/>
            </a:stretch>
          </p:blipFill>
          <p:spPr>
            <a:xfrm>
              <a:off x="8592044" y="3375498"/>
              <a:ext cx="1211342" cy="1189952"/>
            </a:xfrm>
            <a:prstGeom prst="rect">
              <a:avLst/>
            </a:prstGeom>
          </p:spPr>
        </p:pic>
        <p:pic>
          <p:nvPicPr>
            <p:cNvPr id="12" name="Imagem 11" descr="Imagem digital fictícia de personagem de desenho animado&#10;&#10;Descrição gerada automaticamente com confiança baixa">
              <a:extLst>
                <a:ext uri="{FF2B5EF4-FFF2-40B4-BE49-F238E27FC236}">
                  <a16:creationId xmlns:a16="http://schemas.microsoft.com/office/drawing/2014/main" id="{BF2980F2-2FA9-38D8-2A13-EEB20CD3F9CB}"/>
                </a:ext>
              </a:extLst>
            </p:cNvPr>
            <p:cNvPicPr>
              <a:picLocks noChangeAspect="1"/>
            </p:cNvPicPr>
            <p:nvPr/>
          </p:nvPicPr>
          <p:blipFill>
            <a:blip r:embed="rId5"/>
            <a:stretch>
              <a:fillRect/>
            </a:stretch>
          </p:blipFill>
          <p:spPr>
            <a:xfrm>
              <a:off x="1886452" y="3308288"/>
              <a:ext cx="1211343" cy="1257162"/>
            </a:xfrm>
            <a:prstGeom prst="rect">
              <a:avLst/>
            </a:prstGeom>
          </p:spPr>
        </p:pic>
        <p:sp>
          <p:nvSpPr>
            <p:cNvPr id="16" name="CaixaDeTexto 15">
              <a:extLst>
                <a:ext uri="{FF2B5EF4-FFF2-40B4-BE49-F238E27FC236}">
                  <a16:creationId xmlns:a16="http://schemas.microsoft.com/office/drawing/2014/main" id="{142ECFE0-42B8-44B1-077A-E13BBC7787E3}"/>
                </a:ext>
              </a:extLst>
            </p:cNvPr>
            <p:cNvSpPr txBox="1"/>
            <p:nvPr/>
          </p:nvSpPr>
          <p:spPr>
            <a:xfrm>
              <a:off x="5314776" y="4683045"/>
              <a:ext cx="1205982" cy="271668"/>
            </a:xfrm>
            <a:prstGeom prst="rect">
              <a:avLst/>
            </a:prstGeom>
            <a:noFill/>
          </p:spPr>
          <p:txBody>
            <a:bodyPr wrap="square">
              <a:spAutoFit/>
            </a:bodyPr>
            <a:lstStyle/>
            <a:p>
              <a:r>
                <a:rPr lang="pt-BR" sz="2000" b="1" dirty="0">
                  <a:solidFill>
                    <a:srgbClr val="1F4E79"/>
                  </a:solidFill>
                  <a:latin typeface="Abadi" panose="020B0604020104020204" pitchFamily="34" charset="0"/>
                </a:rPr>
                <a:t>Front-</a:t>
              </a:r>
              <a:r>
                <a:rPr lang="pt-BR" sz="2000" b="1" dirty="0" err="1">
                  <a:solidFill>
                    <a:srgbClr val="1F4E79"/>
                  </a:solidFill>
                  <a:latin typeface="Abadi" panose="020B0604020104020204" pitchFamily="34" charset="0"/>
                </a:rPr>
                <a:t>end</a:t>
              </a:r>
              <a:endParaRPr lang="pt-BR" sz="2000" dirty="0">
                <a:latin typeface="Abadi" panose="020B0604020104020204" pitchFamily="34" charset="0"/>
              </a:endParaRPr>
            </a:p>
          </p:txBody>
        </p:sp>
        <p:sp>
          <p:nvSpPr>
            <p:cNvPr id="17" name="CaixaDeTexto 16">
              <a:extLst>
                <a:ext uri="{FF2B5EF4-FFF2-40B4-BE49-F238E27FC236}">
                  <a16:creationId xmlns:a16="http://schemas.microsoft.com/office/drawing/2014/main" id="{9ECD289A-D9FC-2A8B-1857-210125913249}"/>
                </a:ext>
              </a:extLst>
            </p:cNvPr>
            <p:cNvSpPr txBox="1"/>
            <p:nvPr/>
          </p:nvSpPr>
          <p:spPr>
            <a:xfrm>
              <a:off x="8724946" y="4683045"/>
              <a:ext cx="1078441" cy="271668"/>
            </a:xfrm>
            <a:prstGeom prst="rect">
              <a:avLst/>
            </a:prstGeom>
            <a:noFill/>
          </p:spPr>
          <p:txBody>
            <a:bodyPr wrap="square">
              <a:spAutoFit/>
            </a:bodyPr>
            <a:lstStyle/>
            <a:p>
              <a:r>
                <a:rPr lang="pt-BR" sz="2000" b="1" dirty="0">
                  <a:solidFill>
                    <a:srgbClr val="1F4E79"/>
                  </a:solidFill>
                  <a:latin typeface="Abadi" panose="020B0604020104020204" pitchFamily="34" charset="0"/>
                </a:rPr>
                <a:t>Back-</a:t>
              </a:r>
              <a:r>
                <a:rPr lang="pt-BR" sz="2000" b="1" dirty="0" err="1">
                  <a:solidFill>
                    <a:srgbClr val="1F4E79"/>
                  </a:solidFill>
                  <a:latin typeface="Abadi" panose="020B0604020104020204" pitchFamily="34" charset="0"/>
                </a:rPr>
                <a:t>end</a:t>
              </a:r>
              <a:endParaRPr lang="pt-BR" sz="2000" dirty="0">
                <a:latin typeface="Abadi" panose="020B0604020104020204" pitchFamily="34" charset="0"/>
              </a:endParaRPr>
            </a:p>
          </p:txBody>
        </p:sp>
        <p:sp>
          <p:nvSpPr>
            <p:cNvPr id="18" name="CaixaDeTexto 17">
              <a:extLst>
                <a:ext uri="{FF2B5EF4-FFF2-40B4-BE49-F238E27FC236}">
                  <a16:creationId xmlns:a16="http://schemas.microsoft.com/office/drawing/2014/main" id="{25879FCF-9AB8-8F00-1931-0B9BBDC7D720}"/>
                </a:ext>
              </a:extLst>
            </p:cNvPr>
            <p:cNvSpPr txBox="1"/>
            <p:nvPr/>
          </p:nvSpPr>
          <p:spPr>
            <a:xfrm>
              <a:off x="2103703" y="4683045"/>
              <a:ext cx="1078440" cy="271668"/>
            </a:xfrm>
            <a:prstGeom prst="rect">
              <a:avLst/>
            </a:prstGeom>
            <a:noFill/>
          </p:spPr>
          <p:txBody>
            <a:bodyPr wrap="square">
              <a:spAutoFit/>
            </a:bodyPr>
            <a:lstStyle/>
            <a:p>
              <a:r>
                <a:rPr lang="pt-BR" sz="2000" b="1" dirty="0">
                  <a:solidFill>
                    <a:srgbClr val="1F4E79"/>
                  </a:solidFill>
                  <a:latin typeface="Abadi" panose="020B0604020104020204" pitchFamily="34" charset="0"/>
                </a:rPr>
                <a:t>Usuário</a:t>
              </a:r>
              <a:endParaRPr lang="pt-BR" sz="2000" dirty="0">
                <a:latin typeface="Abadi" panose="020B0604020104020204" pitchFamily="34" charset="0"/>
              </a:endParaRPr>
            </a:p>
          </p:txBody>
        </p:sp>
        <p:sp>
          <p:nvSpPr>
            <p:cNvPr id="19" name="CaixaDeTexto 18">
              <a:extLst>
                <a:ext uri="{FF2B5EF4-FFF2-40B4-BE49-F238E27FC236}">
                  <a16:creationId xmlns:a16="http://schemas.microsoft.com/office/drawing/2014/main" id="{EC5960AC-FD5F-83F0-561A-F1F01CC7FFEE}"/>
                </a:ext>
              </a:extLst>
            </p:cNvPr>
            <p:cNvSpPr txBox="1"/>
            <p:nvPr/>
          </p:nvSpPr>
          <p:spPr>
            <a:xfrm>
              <a:off x="7344389" y="4089678"/>
              <a:ext cx="547838" cy="271668"/>
            </a:xfrm>
            <a:prstGeom prst="rect">
              <a:avLst/>
            </a:prstGeom>
            <a:noFill/>
          </p:spPr>
          <p:txBody>
            <a:bodyPr wrap="square">
              <a:spAutoFit/>
            </a:bodyPr>
            <a:lstStyle/>
            <a:p>
              <a:r>
                <a:rPr lang="pt-BR" sz="2000" b="1" dirty="0">
                  <a:solidFill>
                    <a:srgbClr val="1F4E79"/>
                  </a:solidFill>
                  <a:latin typeface="Abadi" panose="020B0604020104020204" pitchFamily="34" charset="0"/>
                </a:rPr>
                <a:t>API</a:t>
              </a:r>
              <a:endParaRPr lang="pt-BR" sz="2000" dirty="0">
                <a:latin typeface="Abadi" panose="020B0604020104020204" pitchFamily="34" charset="0"/>
              </a:endParaRPr>
            </a:p>
          </p:txBody>
        </p:sp>
        <p:cxnSp>
          <p:nvCxnSpPr>
            <p:cNvPr id="21" name="Conector reto 20">
              <a:extLst>
                <a:ext uri="{FF2B5EF4-FFF2-40B4-BE49-F238E27FC236}">
                  <a16:creationId xmlns:a16="http://schemas.microsoft.com/office/drawing/2014/main" id="{F2C52FC7-34C0-EBE6-8062-FC8A4BAA4B88}"/>
                </a:ext>
              </a:extLst>
            </p:cNvPr>
            <p:cNvCxnSpPr>
              <a:cxnSpLocks/>
            </p:cNvCxnSpPr>
            <p:nvPr/>
          </p:nvCxnSpPr>
          <p:spPr>
            <a:xfrm>
              <a:off x="6462078" y="3936869"/>
              <a:ext cx="207128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1FD4541C-F7CC-2751-2F35-CBFE3A1131DC}"/>
                </a:ext>
              </a:extLst>
            </p:cNvPr>
            <p:cNvCxnSpPr>
              <a:cxnSpLocks/>
            </p:cNvCxnSpPr>
            <p:nvPr/>
          </p:nvCxnSpPr>
          <p:spPr>
            <a:xfrm>
              <a:off x="2954305" y="3939975"/>
              <a:ext cx="218382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11537E32-5093-ED61-5B7F-1409CB761BA5}"/>
                </a:ext>
              </a:extLst>
            </p:cNvPr>
            <p:cNvSpPr txBox="1"/>
            <p:nvPr/>
          </p:nvSpPr>
          <p:spPr>
            <a:xfrm>
              <a:off x="4704218" y="2897688"/>
              <a:ext cx="2427098" cy="271668"/>
            </a:xfrm>
            <a:prstGeom prst="rect">
              <a:avLst/>
            </a:prstGeom>
            <a:noFill/>
          </p:spPr>
          <p:txBody>
            <a:bodyPr wrap="square">
              <a:spAutoFit/>
            </a:bodyPr>
            <a:lstStyle/>
            <a:p>
              <a:r>
                <a:rPr lang="pt-BR" sz="2000" b="1" dirty="0">
                  <a:solidFill>
                    <a:srgbClr val="1F4E79"/>
                  </a:solidFill>
                  <a:latin typeface="Abadi" panose="020B0604020104020204" pitchFamily="34" charset="0"/>
                </a:rPr>
                <a:t>HTML, CSS, JAVASCRIPT</a:t>
              </a:r>
              <a:endParaRPr lang="pt-BR" sz="2000" dirty="0">
                <a:latin typeface="Abadi" panose="020B0604020104020204" pitchFamily="34" charset="0"/>
              </a:endParaRPr>
            </a:p>
          </p:txBody>
        </p:sp>
        <p:sp>
          <p:nvSpPr>
            <p:cNvPr id="29" name="CaixaDeTexto 28">
              <a:extLst>
                <a:ext uri="{FF2B5EF4-FFF2-40B4-BE49-F238E27FC236}">
                  <a16:creationId xmlns:a16="http://schemas.microsoft.com/office/drawing/2014/main" id="{ECC3EC99-CC6D-6B58-CF11-AD294C860171}"/>
                </a:ext>
              </a:extLst>
            </p:cNvPr>
            <p:cNvSpPr txBox="1"/>
            <p:nvPr/>
          </p:nvSpPr>
          <p:spPr>
            <a:xfrm>
              <a:off x="8196045" y="2897123"/>
              <a:ext cx="1883111" cy="271668"/>
            </a:xfrm>
            <a:prstGeom prst="rect">
              <a:avLst/>
            </a:prstGeom>
            <a:noFill/>
          </p:spPr>
          <p:txBody>
            <a:bodyPr wrap="square">
              <a:spAutoFit/>
            </a:bodyPr>
            <a:lstStyle/>
            <a:p>
              <a:r>
                <a:rPr lang="pt-BR" sz="2000" b="1" dirty="0">
                  <a:solidFill>
                    <a:srgbClr val="1F4E79"/>
                  </a:solidFill>
                  <a:latin typeface="Abadi" panose="020B0604020104020204" pitchFamily="34" charset="0"/>
                </a:rPr>
                <a:t>JAVA, PYTHON, PHP</a:t>
              </a:r>
              <a:endParaRPr lang="pt-BR" sz="2000" dirty="0">
                <a:latin typeface="Abadi" panose="020B0604020104020204" pitchFamily="34" charset="0"/>
              </a:endParaRPr>
            </a:p>
          </p:txBody>
        </p:sp>
      </p:grpSp>
    </p:spTree>
    <p:extLst>
      <p:ext uri="{BB962C8B-B14F-4D97-AF65-F5344CB8AC3E}">
        <p14:creationId xmlns:p14="http://schemas.microsoft.com/office/powerpoint/2010/main" val="3516916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562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Uma imagem contendo avião, flor, escuro, homem&#10;&#10;Descrição gerada automaticamente">
            <a:extLst>
              <a:ext uri="{FF2B5EF4-FFF2-40B4-BE49-F238E27FC236}">
                <a16:creationId xmlns:a16="http://schemas.microsoft.com/office/drawing/2014/main" id="{3D84AD58-45BD-A018-3CB1-2E2238F861E0}"/>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1030" name="Picture 6" descr="Logo HTML5">
            <a:extLst>
              <a:ext uri="{FF2B5EF4-FFF2-40B4-BE49-F238E27FC236}">
                <a16:creationId xmlns:a16="http://schemas.microsoft.com/office/drawing/2014/main" id="{28DDDC29-B3B1-DA75-1F45-0EAE5CA1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6" y="4206435"/>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832CC2F-83D1-ADC3-0D4F-D2511B408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169" y="4169119"/>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9B2C59E9-25CD-81E9-F4BB-A593D368FF31}"/>
              </a:ext>
            </a:extLst>
          </p:cNvPr>
          <p:cNvSpPr txBox="1"/>
          <p:nvPr/>
        </p:nvSpPr>
        <p:spPr>
          <a:xfrm>
            <a:off x="1621783" y="1633308"/>
            <a:ext cx="8893816" cy="3693319"/>
          </a:xfrm>
          <a:prstGeom prst="rect">
            <a:avLst/>
          </a:prstGeom>
          <a:noFill/>
        </p:spPr>
        <p:txBody>
          <a:bodyPr wrap="square" rtlCol="0">
            <a:spAutoFit/>
          </a:bodyPr>
          <a:lstStyle/>
          <a:p>
            <a:pPr marL="457200" indent="-457200" algn="just">
              <a:buFont typeface="Arial" panose="020B0604020202020204" pitchFamily="34" charset="0"/>
              <a:buChar char="•"/>
            </a:pPr>
            <a:r>
              <a:rPr lang="pt-BR" sz="2800" b="1" i="1" dirty="0">
                <a:solidFill>
                  <a:schemeClr val="accent5">
                    <a:lumMod val="50000"/>
                  </a:schemeClr>
                </a:solidFill>
                <a:latin typeface="Abadi" panose="020B0604020104020204" pitchFamily="34" charset="0"/>
              </a:rPr>
              <a:t>Back </a:t>
            </a:r>
            <a:r>
              <a:rPr lang="pt-BR" sz="2800" b="1" i="1" dirty="0" err="1">
                <a:solidFill>
                  <a:schemeClr val="accent5">
                    <a:lumMod val="50000"/>
                  </a:schemeClr>
                </a:solidFill>
                <a:latin typeface="Abadi" panose="020B0604020104020204" pitchFamily="34" charset="0"/>
              </a:rPr>
              <a:t>end</a:t>
            </a:r>
            <a:r>
              <a:rPr lang="pt-BR" sz="2800" b="1" i="1" dirty="0">
                <a:solidFill>
                  <a:schemeClr val="accent5">
                    <a:lumMod val="50000"/>
                  </a:schemeClr>
                </a:solidFill>
                <a:latin typeface="Abadi" panose="020B0604020104020204" pitchFamily="34" charset="0"/>
              </a:rPr>
              <a:t> </a:t>
            </a:r>
            <a:r>
              <a:rPr lang="pt-BR" sz="2800" dirty="0">
                <a:solidFill>
                  <a:schemeClr val="accent5">
                    <a:lumMod val="50000"/>
                  </a:schemeClr>
                </a:solidFill>
                <a:latin typeface="Abadi" panose="020B0604020104020204" pitchFamily="34" charset="0"/>
              </a:rPr>
              <a:t>é a parte que o usuário não consegue enxergar, mas que precisa estar lá para uma aplicação funcionar, como por exemplo, um banco de dados. </a:t>
            </a:r>
          </a:p>
          <a:p>
            <a:pPr marL="171450" indent="-171450" algn="just">
              <a:buFont typeface="Arial" panose="020B0604020202020204" pitchFamily="34" charset="0"/>
              <a:buChar char="•"/>
            </a:pPr>
            <a:endParaRPr lang="pt-BR" sz="1000" dirty="0">
              <a:solidFill>
                <a:schemeClr val="accent5">
                  <a:lumMod val="50000"/>
                </a:schemeClr>
              </a:solidFill>
              <a:latin typeface="Abadi" panose="020B0604020104020204" pitchFamily="34" charset="0"/>
            </a:endParaRPr>
          </a:p>
          <a:p>
            <a:pPr marL="457200" indent="-457200" algn="just">
              <a:buFont typeface="Arial" panose="020B0604020202020204" pitchFamily="34" charset="0"/>
              <a:buChar char="•"/>
            </a:pPr>
            <a:r>
              <a:rPr lang="pt-BR" sz="2800" dirty="0">
                <a:solidFill>
                  <a:schemeClr val="accent5">
                    <a:lumMod val="50000"/>
                  </a:schemeClr>
                </a:solidFill>
                <a:latin typeface="Abadi" panose="020B0604020104020204" pitchFamily="34" charset="0"/>
              </a:rPr>
              <a:t>De maneira geral, o desenvolvedor Back </a:t>
            </a:r>
            <a:r>
              <a:rPr lang="pt-BR" sz="2800" dirty="0" err="1">
                <a:solidFill>
                  <a:schemeClr val="accent5">
                    <a:lumMod val="50000"/>
                  </a:schemeClr>
                </a:solidFill>
                <a:latin typeface="Abadi" panose="020B0604020104020204" pitchFamily="34" charset="0"/>
              </a:rPr>
              <a:t>end</a:t>
            </a:r>
            <a:r>
              <a:rPr lang="pt-BR" sz="2800" dirty="0">
                <a:solidFill>
                  <a:schemeClr val="accent5">
                    <a:lumMod val="50000"/>
                  </a:schemeClr>
                </a:solidFill>
                <a:latin typeface="Abadi" panose="020B0604020104020204" pitchFamily="34" charset="0"/>
              </a:rPr>
              <a:t> é responsável por fazer uma </a:t>
            </a:r>
            <a:r>
              <a:rPr lang="pt-BR" sz="2800" b="1" dirty="0">
                <a:solidFill>
                  <a:schemeClr val="accent5">
                    <a:lumMod val="50000"/>
                  </a:schemeClr>
                </a:solidFill>
                <a:latin typeface="Abadi" panose="020B0604020104020204" pitchFamily="34" charset="0"/>
              </a:rPr>
              <a:t>conexão/manipulação </a:t>
            </a:r>
            <a:r>
              <a:rPr lang="pt-BR" sz="2800" dirty="0">
                <a:solidFill>
                  <a:schemeClr val="accent5">
                    <a:lumMod val="50000"/>
                  </a:schemeClr>
                </a:solidFill>
                <a:latin typeface="Abadi" panose="020B0604020104020204" pitchFamily="34" charset="0"/>
              </a:rPr>
              <a:t>entre os dados oriundos do navegador com um banco de dados, e vice-versa, podendo usar tecnologias como </a:t>
            </a:r>
            <a:r>
              <a:rPr lang="pt-BR" sz="2800" b="1" dirty="0">
                <a:solidFill>
                  <a:schemeClr val="accent5">
                    <a:lumMod val="50000"/>
                  </a:schemeClr>
                </a:solidFill>
                <a:latin typeface="Abadi" panose="020B0604020104020204" pitchFamily="34" charset="0"/>
              </a:rPr>
              <a:t>PHP, Java, C# etc</a:t>
            </a:r>
            <a:r>
              <a:rPr lang="pt-BR" sz="2800" dirty="0">
                <a:solidFill>
                  <a:schemeClr val="accent5">
                    <a:lumMod val="50000"/>
                  </a:schemeClr>
                </a:solidFill>
                <a:latin typeface="Abadi" panose="020B0604020104020204" pitchFamily="34" charset="0"/>
              </a:rPr>
              <a:t>.</a:t>
            </a:r>
          </a:p>
        </p:txBody>
      </p:sp>
      <p:sp>
        <p:nvSpPr>
          <p:cNvPr id="6" name="Título 5">
            <a:extLst>
              <a:ext uri="{FF2B5EF4-FFF2-40B4-BE49-F238E27FC236}">
                <a16:creationId xmlns:a16="http://schemas.microsoft.com/office/drawing/2014/main" id="{07E95027-AD27-C81E-18F5-B6794AB594D7}"/>
              </a:ext>
            </a:extLst>
          </p:cNvPr>
          <p:cNvSpPr>
            <a:spLocks noGrp="1"/>
          </p:cNvSpPr>
          <p:nvPr>
            <p:ph type="title"/>
          </p:nvPr>
        </p:nvSpPr>
        <p:spPr>
          <a:xfrm>
            <a:off x="866191" y="486423"/>
            <a:ext cx="9080241" cy="1314385"/>
          </a:xfrm>
        </p:spPr>
        <p:txBody>
          <a:bodyPr>
            <a:normAutofit/>
          </a:bodyPr>
          <a:lstStyle/>
          <a:p>
            <a:r>
              <a:rPr lang="pt-BR" dirty="0">
                <a:latin typeface="Gotham Black" pitchFamily="50" charset="0"/>
              </a:rPr>
              <a:t>Desenvolvedor Back-</a:t>
            </a:r>
            <a:r>
              <a:rPr lang="pt-BR" dirty="0" err="1">
                <a:latin typeface="Gotham Black" pitchFamily="50" charset="0"/>
              </a:rPr>
              <a:t>end</a:t>
            </a:r>
            <a:r>
              <a:rPr lang="pt-BR" dirty="0">
                <a:latin typeface="Gotham Black" pitchFamily="50" charset="0"/>
              </a:rPr>
              <a:t> ?</a:t>
            </a:r>
          </a:p>
        </p:txBody>
      </p:sp>
    </p:spTree>
    <p:extLst>
      <p:ext uri="{BB962C8B-B14F-4D97-AF65-F5344CB8AC3E}">
        <p14:creationId xmlns:p14="http://schemas.microsoft.com/office/powerpoint/2010/main" val="264255556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avião, flor, escuro, homem&#10;&#10;Descrição gerada automaticamente">
            <a:extLst>
              <a:ext uri="{FF2B5EF4-FFF2-40B4-BE49-F238E27FC236}">
                <a16:creationId xmlns:a16="http://schemas.microsoft.com/office/drawing/2014/main" id="{76D8A548-3243-9455-B61C-A151030F22FA}"/>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1030" name="Picture 6" descr="Logo HTML5">
            <a:extLst>
              <a:ext uri="{FF2B5EF4-FFF2-40B4-BE49-F238E27FC236}">
                <a16:creationId xmlns:a16="http://schemas.microsoft.com/office/drawing/2014/main" id="{28DDDC29-B3B1-DA75-1F45-0EAE5CA1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38" y="4143194"/>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832CC2F-83D1-ADC3-0D4F-D2511B408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300" y="4105878"/>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2DE1FC4-274B-21CA-CF63-EF7BC33742B6}"/>
              </a:ext>
            </a:extLst>
          </p:cNvPr>
          <p:cNvSpPr txBox="1"/>
          <p:nvPr/>
        </p:nvSpPr>
        <p:spPr>
          <a:xfrm>
            <a:off x="1355572" y="1566818"/>
            <a:ext cx="9113376" cy="3262432"/>
          </a:xfrm>
          <a:prstGeom prst="rect">
            <a:avLst/>
          </a:prstGeom>
          <a:noFill/>
        </p:spPr>
        <p:txBody>
          <a:bodyPr wrap="square" rtlCol="0">
            <a:spAutoFit/>
          </a:bodyPr>
          <a:lstStyle/>
          <a:p>
            <a:pPr marL="457200" indent="-457200" algn="just">
              <a:buFont typeface="Arial" panose="020B0604020202020204" pitchFamily="34" charset="0"/>
              <a:buChar char="•"/>
            </a:pPr>
            <a:r>
              <a:rPr lang="pt-BR" sz="2800" dirty="0">
                <a:solidFill>
                  <a:srgbClr val="253F6D"/>
                </a:solidFill>
                <a:latin typeface="Abadi" panose="020B0604020104020204" pitchFamily="34" charset="0"/>
              </a:rPr>
              <a:t>O desenvolvedor </a:t>
            </a:r>
            <a:r>
              <a:rPr lang="pt-BR" sz="2800" b="1" i="1" dirty="0">
                <a:solidFill>
                  <a:srgbClr val="253F6D"/>
                </a:solidFill>
                <a:latin typeface="Abadi" panose="020B0604020104020204" pitchFamily="34" charset="0"/>
              </a:rPr>
              <a:t>Front-</a:t>
            </a:r>
            <a:r>
              <a:rPr lang="pt-BR" sz="2800" b="1" i="1" dirty="0" err="1">
                <a:solidFill>
                  <a:srgbClr val="253F6D"/>
                </a:solidFill>
                <a:latin typeface="Abadi" panose="020B0604020104020204" pitchFamily="34" charset="0"/>
              </a:rPr>
              <a:t>End</a:t>
            </a:r>
            <a:r>
              <a:rPr lang="pt-BR" sz="2800" dirty="0">
                <a:solidFill>
                  <a:srgbClr val="253F6D"/>
                </a:solidFill>
                <a:latin typeface="Abadi" panose="020B0604020104020204" pitchFamily="34" charset="0"/>
              </a:rPr>
              <a:t> é quem cuida da parte visual de um website. Esse profissional trabalha principalmente com HTML, CSS e Javascript, que são os três pilares da web moderna.</a:t>
            </a:r>
          </a:p>
          <a:p>
            <a:pPr marL="171450" indent="-171450" algn="just">
              <a:buFont typeface="Arial" panose="020B0604020202020204" pitchFamily="34" charset="0"/>
              <a:buChar char="•"/>
            </a:pPr>
            <a:endParaRPr lang="pt-BR" sz="1000" dirty="0">
              <a:solidFill>
                <a:srgbClr val="253F6D"/>
              </a:solidFill>
              <a:latin typeface="Abadi" panose="020B0604020104020204" pitchFamily="34" charset="0"/>
            </a:endParaRPr>
          </a:p>
          <a:p>
            <a:pPr marL="457200" indent="-457200" algn="just">
              <a:buFont typeface="Arial" panose="020B0604020202020204" pitchFamily="34" charset="0"/>
              <a:buChar char="•"/>
            </a:pPr>
            <a:r>
              <a:rPr lang="pt-BR" sz="2800" dirty="0">
                <a:solidFill>
                  <a:srgbClr val="253F6D"/>
                </a:solidFill>
                <a:latin typeface="Abadi" panose="020B0604020104020204" pitchFamily="34" charset="0"/>
              </a:rPr>
              <a:t>Responsável em </a:t>
            </a:r>
            <a:r>
              <a:rPr lang="pt-BR" sz="2800" b="1" i="1" dirty="0">
                <a:solidFill>
                  <a:srgbClr val="253F6D"/>
                </a:solidFill>
                <a:latin typeface="Abadi" panose="020B0604020104020204" pitchFamily="34" charset="0"/>
              </a:rPr>
              <a:t>“dar vida ao negócio”</a:t>
            </a:r>
            <a:r>
              <a:rPr lang="pt-BR" sz="2800" dirty="0">
                <a:solidFill>
                  <a:srgbClr val="253F6D"/>
                </a:solidFill>
                <a:latin typeface="Abadi" panose="020B0604020104020204" pitchFamily="34" charset="0"/>
              </a:rPr>
              <a:t>, pois trabalha com a parte da aplicação que vai interagir diretamente com o usuário.</a:t>
            </a:r>
          </a:p>
        </p:txBody>
      </p:sp>
      <p:sp>
        <p:nvSpPr>
          <p:cNvPr id="2" name="Título 1">
            <a:extLst>
              <a:ext uri="{FF2B5EF4-FFF2-40B4-BE49-F238E27FC236}">
                <a16:creationId xmlns:a16="http://schemas.microsoft.com/office/drawing/2014/main" id="{96EA67B4-8A54-6194-150A-CDBDFAE978F4}"/>
              </a:ext>
            </a:extLst>
          </p:cNvPr>
          <p:cNvSpPr>
            <a:spLocks noGrp="1"/>
          </p:cNvSpPr>
          <p:nvPr>
            <p:ph type="title"/>
          </p:nvPr>
        </p:nvSpPr>
        <p:spPr>
          <a:xfrm>
            <a:off x="838198" y="365125"/>
            <a:ext cx="9397483" cy="1325563"/>
          </a:xfrm>
          <a:effectLst/>
        </p:spPr>
        <p:txBody>
          <a:bodyPr>
            <a:normAutofit/>
          </a:bodyPr>
          <a:lstStyle/>
          <a:p>
            <a:r>
              <a:rPr lang="pt-BR" dirty="0">
                <a:latin typeface="Gotham Black" pitchFamily="50" charset="0"/>
              </a:rPr>
              <a:t>Desenvolvedor Front-</a:t>
            </a:r>
            <a:r>
              <a:rPr lang="pt-BR" dirty="0" err="1">
                <a:latin typeface="Gotham Black" pitchFamily="50" charset="0"/>
              </a:rPr>
              <a:t>end</a:t>
            </a:r>
            <a:r>
              <a:rPr lang="pt-BR" dirty="0">
                <a:latin typeface="Gotham Black" pitchFamily="50" charset="0"/>
              </a:rPr>
              <a:t> ?</a:t>
            </a:r>
          </a:p>
        </p:txBody>
      </p:sp>
    </p:spTree>
    <p:extLst>
      <p:ext uri="{BB962C8B-B14F-4D97-AF65-F5344CB8AC3E}">
        <p14:creationId xmlns:p14="http://schemas.microsoft.com/office/powerpoint/2010/main" val="67581432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avião, flor, escuro, homem&#10;&#10;Descrição gerada automaticamente">
            <a:extLst>
              <a:ext uri="{FF2B5EF4-FFF2-40B4-BE49-F238E27FC236}">
                <a16:creationId xmlns:a16="http://schemas.microsoft.com/office/drawing/2014/main" id="{5B889BEA-AADA-83C8-F810-44451EEE95B4}"/>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1030" name="Picture 6" descr="Logo HTML5">
            <a:extLst>
              <a:ext uri="{FF2B5EF4-FFF2-40B4-BE49-F238E27FC236}">
                <a16:creationId xmlns:a16="http://schemas.microsoft.com/office/drawing/2014/main" id="{28DDDC29-B3B1-DA75-1F45-0EAE5CA1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38" y="4143194"/>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832CC2F-83D1-ADC3-0D4F-D2511B408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300" y="4105878"/>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2DE1FC4-274B-21CA-CF63-EF7BC33742B6}"/>
              </a:ext>
            </a:extLst>
          </p:cNvPr>
          <p:cNvSpPr txBox="1"/>
          <p:nvPr/>
        </p:nvSpPr>
        <p:spPr>
          <a:xfrm>
            <a:off x="1608549" y="1421419"/>
            <a:ext cx="8786804" cy="4124206"/>
          </a:xfrm>
          <a:prstGeom prst="rect">
            <a:avLst/>
          </a:prstGeom>
          <a:noFill/>
        </p:spPr>
        <p:txBody>
          <a:bodyPr wrap="square" rtlCol="0">
            <a:spAutoFit/>
          </a:bodyPr>
          <a:lstStyle/>
          <a:p>
            <a:pPr marL="457200" indent="-457200" algn="just">
              <a:buFont typeface="Arial" panose="020B0604020202020204" pitchFamily="34" charset="0"/>
              <a:buChar char="•"/>
            </a:pPr>
            <a:r>
              <a:rPr lang="pt-BR" sz="2800" b="1" i="1" dirty="0">
                <a:solidFill>
                  <a:srgbClr val="253F6D"/>
                </a:solidFill>
                <a:latin typeface="Abadi" panose="020B0604020104020204" pitchFamily="34" charset="0"/>
              </a:rPr>
              <a:t>APIs</a:t>
            </a:r>
            <a:r>
              <a:rPr lang="pt-BR" sz="2800" dirty="0">
                <a:solidFill>
                  <a:srgbClr val="253F6D"/>
                </a:solidFill>
                <a:latin typeface="Abadi" panose="020B0604020104020204" pitchFamily="34" charset="0"/>
              </a:rPr>
              <a:t> são mecanismos que permitem que dois componentes de software se comuniquem usando um conjunto de </a:t>
            </a:r>
            <a:r>
              <a:rPr lang="pt-BR" sz="2800" b="1" i="1" dirty="0">
                <a:solidFill>
                  <a:srgbClr val="253F6D"/>
                </a:solidFill>
                <a:latin typeface="Abadi" panose="020B0604020104020204" pitchFamily="34" charset="0"/>
              </a:rPr>
              <a:t>definições</a:t>
            </a:r>
            <a:r>
              <a:rPr lang="pt-BR" sz="2800" dirty="0">
                <a:solidFill>
                  <a:srgbClr val="253F6D"/>
                </a:solidFill>
                <a:latin typeface="Abadi" panose="020B0604020104020204" pitchFamily="34" charset="0"/>
              </a:rPr>
              <a:t> e </a:t>
            </a:r>
            <a:r>
              <a:rPr lang="pt-BR" sz="2800" b="1" i="1" dirty="0">
                <a:solidFill>
                  <a:srgbClr val="253F6D"/>
                </a:solidFill>
                <a:latin typeface="Abadi" panose="020B0604020104020204" pitchFamily="34" charset="0"/>
              </a:rPr>
              <a:t>protocolos</a:t>
            </a:r>
            <a:r>
              <a:rPr lang="pt-BR" sz="2800" dirty="0">
                <a:solidFill>
                  <a:srgbClr val="253F6D"/>
                </a:solidFill>
                <a:latin typeface="Abadi" panose="020B0604020104020204" pitchFamily="34" charset="0"/>
              </a:rPr>
              <a:t>. Por exemplo, o sistema de software do instituto meteorológico contém dados meteorológicos diários. </a:t>
            </a:r>
          </a:p>
          <a:p>
            <a:pPr marL="171450" indent="-171450" algn="just">
              <a:buFont typeface="Arial" panose="020B0604020202020204" pitchFamily="34" charset="0"/>
              <a:buChar char="•"/>
            </a:pPr>
            <a:endParaRPr lang="pt-BR" sz="1000" dirty="0">
              <a:solidFill>
                <a:srgbClr val="253F6D"/>
              </a:solidFill>
              <a:latin typeface="Abadi" panose="020B0604020104020204" pitchFamily="34" charset="0"/>
            </a:endParaRPr>
          </a:p>
          <a:p>
            <a:pPr marL="457200" indent="-457200" algn="just">
              <a:buFont typeface="Arial" panose="020B0604020202020204" pitchFamily="34" charset="0"/>
              <a:buChar char="•"/>
            </a:pPr>
            <a:r>
              <a:rPr lang="pt-BR" sz="2800" dirty="0">
                <a:solidFill>
                  <a:srgbClr val="253F6D"/>
                </a:solidFill>
                <a:latin typeface="Abadi" panose="020B0604020104020204" pitchFamily="34" charset="0"/>
              </a:rPr>
              <a:t>A aplicação para a previsão do tempo em seu telefone “fala” com esse sistema por meio de </a:t>
            </a:r>
            <a:r>
              <a:rPr lang="pt-BR" sz="2800" b="1" i="1" dirty="0">
                <a:solidFill>
                  <a:srgbClr val="253F6D"/>
                </a:solidFill>
                <a:latin typeface="Abadi" panose="020B0604020104020204" pitchFamily="34" charset="0"/>
              </a:rPr>
              <a:t>APIs</a:t>
            </a:r>
            <a:r>
              <a:rPr lang="pt-BR" sz="2800" dirty="0">
                <a:solidFill>
                  <a:srgbClr val="253F6D"/>
                </a:solidFill>
                <a:latin typeface="Abadi" panose="020B0604020104020204" pitchFamily="34" charset="0"/>
              </a:rPr>
              <a:t> e mostra atualizações meteorológicas diárias no telefone.</a:t>
            </a:r>
          </a:p>
        </p:txBody>
      </p:sp>
      <p:sp>
        <p:nvSpPr>
          <p:cNvPr id="2" name="Título 1">
            <a:extLst>
              <a:ext uri="{FF2B5EF4-FFF2-40B4-BE49-F238E27FC236}">
                <a16:creationId xmlns:a16="http://schemas.microsoft.com/office/drawing/2014/main" id="{96EA67B4-8A54-6194-150A-CDBDFAE978F4}"/>
              </a:ext>
            </a:extLst>
          </p:cNvPr>
          <p:cNvSpPr>
            <a:spLocks noGrp="1"/>
          </p:cNvSpPr>
          <p:nvPr>
            <p:ph type="title"/>
          </p:nvPr>
        </p:nvSpPr>
        <p:spPr>
          <a:xfrm>
            <a:off x="1064263" y="272300"/>
            <a:ext cx="5709761" cy="1325563"/>
          </a:xfrm>
        </p:spPr>
        <p:txBody>
          <a:bodyPr/>
          <a:lstStyle/>
          <a:p>
            <a:r>
              <a:rPr lang="pt-BR">
                <a:latin typeface="Gotham Black" pitchFamily="50" charset="0"/>
              </a:rPr>
              <a:t>O que é uma API?</a:t>
            </a:r>
            <a:endParaRPr lang="pt-BR" dirty="0">
              <a:latin typeface="Gotham Black" pitchFamily="50" charset="0"/>
            </a:endParaRPr>
          </a:p>
        </p:txBody>
      </p:sp>
    </p:spTree>
    <p:extLst>
      <p:ext uri="{BB962C8B-B14F-4D97-AF65-F5344CB8AC3E}">
        <p14:creationId xmlns:p14="http://schemas.microsoft.com/office/powerpoint/2010/main" val="54941713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Uma imagem contendo avião, flor, escuro, homem&#10;&#10;Descrição gerada automaticamente">
            <a:extLst>
              <a:ext uri="{FF2B5EF4-FFF2-40B4-BE49-F238E27FC236}">
                <a16:creationId xmlns:a16="http://schemas.microsoft.com/office/drawing/2014/main" id="{5ABB1A1B-3167-34C5-EE9F-E33EE0E51EDA}"/>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1030" name="Picture 6" descr="Logo HTML5">
            <a:extLst>
              <a:ext uri="{FF2B5EF4-FFF2-40B4-BE49-F238E27FC236}">
                <a16:creationId xmlns:a16="http://schemas.microsoft.com/office/drawing/2014/main" id="{28DDDC29-B3B1-DA75-1F45-0EAE5CA1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976" y="2034853"/>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832CC2F-83D1-ADC3-0D4F-D2511B408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400" y="3712036"/>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E2CE5289-5734-846E-88FD-69DE0B74F4F8}"/>
              </a:ext>
            </a:extLst>
          </p:cNvPr>
          <p:cNvSpPr txBox="1"/>
          <p:nvPr/>
        </p:nvSpPr>
        <p:spPr>
          <a:xfrm>
            <a:off x="3115988" y="2618299"/>
            <a:ext cx="2007299" cy="2062103"/>
          </a:xfrm>
          <a:prstGeom prst="rect">
            <a:avLst/>
          </a:prstGeom>
          <a:noFill/>
        </p:spPr>
        <p:txBody>
          <a:bodyPr wrap="square">
            <a:spAutoFit/>
          </a:bodyPr>
          <a:lstStyle/>
          <a:p>
            <a:r>
              <a:rPr lang="pt-BR" sz="3200" b="1" dirty="0">
                <a:solidFill>
                  <a:srgbClr val="1F4E79"/>
                </a:solidFill>
              </a:rPr>
              <a:t>Front-</a:t>
            </a:r>
            <a:r>
              <a:rPr lang="pt-BR" sz="3200" b="1" dirty="0" err="1">
                <a:solidFill>
                  <a:srgbClr val="1F4E79"/>
                </a:solidFill>
              </a:rPr>
              <a:t>end</a:t>
            </a:r>
            <a:r>
              <a:rPr lang="pt-BR" sz="3200" b="1" dirty="0">
                <a:solidFill>
                  <a:srgbClr val="1F4E79"/>
                </a:solidFill>
              </a:rPr>
              <a:t>:</a:t>
            </a:r>
          </a:p>
          <a:p>
            <a:r>
              <a:rPr lang="pt-BR" sz="3200" dirty="0">
                <a:solidFill>
                  <a:srgbClr val="1F4E79"/>
                </a:solidFill>
              </a:rPr>
              <a:t>HTML;</a:t>
            </a:r>
          </a:p>
          <a:p>
            <a:r>
              <a:rPr lang="pt-BR" sz="3200" dirty="0">
                <a:solidFill>
                  <a:srgbClr val="1F4E79"/>
                </a:solidFill>
              </a:rPr>
              <a:t>CSS;</a:t>
            </a:r>
          </a:p>
          <a:p>
            <a:r>
              <a:rPr lang="pt-BR" sz="3200" dirty="0" err="1">
                <a:solidFill>
                  <a:srgbClr val="1F4E79"/>
                </a:solidFill>
              </a:rPr>
              <a:t>JavaScript</a:t>
            </a:r>
            <a:r>
              <a:rPr lang="pt-BR" sz="3200" dirty="0">
                <a:solidFill>
                  <a:srgbClr val="1F4E79"/>
                </a:solidFill>
              </a:rPr>
              <a:t>.</a:t>
            </a:r>
          </a:p>
        </p:txBody>
      </p:sp>
      <p:sp>
        <p:nvSpPr>
          <p:cNvPr id="8" name="CaixaDeTexto 7">
            <a:extLst>
              <a:ext uri="{FF2B5EF4-FFF2-40B4-BE49-F238E27FC236}">
                <a16:creationId xmlns:a16="http://schemas.microsoft.com/office/drawing/2014/main" id="{2F52E803-7E5D-335F-2F06-BF8712B18E1D}"/>
              </a:ext>
            </a:extLst>
          </p:cNvPr>
          <p:cNvSpPr txBox="1"/>
          <p:nvPr/>
        </p:nvSpPr>
        <p:spPr>
          <a:xfrm>
            <a:off x="5919387" y="1922484"/>
            <a:ext cx="4826119" cy="3539430"/>
          </a:xfrm>
          <a:prstGeom prst="rect">
            <a:avLst/>
          </a:prstGeom>
          <a:noFill/>
        </p:spPr>
        <p:txBody>
          <a:bodyPr wrap="square">
            <a:spAutoFit/>
          </a:bodyPr>
          <a:lstStyle/>
          <a:p>
            <a:r>
              <a:rPr lang="pt-BR" sz="2800" b="1" dirty="0">
                <a:solidFill>
                  <a:srgbClr val="1F4E79"/>
                </a:solidFill>
              </a:rPr>
              <a:t>Back-</a:t>
            </a:r>
            <a:r>
              <a:rPr lang="pt-BR" sz="2800" b="1" dirty="0" err="1">
                <a:solidFill>
                  <a:srgbClr val="1F4E79"/>
                </a:solidFill>
              </a:rPr>
              <a:t>end</a:t>
            </a:r>
            <a:r>
              <a:rPr lang="pt-BR" sz="2800" b="1" dirty="0">
                <a:solidFill>
                  <a:srgbClr val="1F4E79"/>
                </a:solidFill>
              </a:rPr>
              <a:t>:</a:t>
            </a:r>
          </a:p>
          <a:p>
            <a:r>
              <a:rPr lang="pt-BR" sz="2800" dirty="0" err="1">
                <a:solidFill>
                  <a:srgbClr val="1F4E79"/>
                </a:solidFill>
              </a:rPr>
              <a:t>JavaScript</a:t>
            </a:r>
            <a:r>
              <a:rPr lang="pt-BR" sz="2800" dirty="0">
                <a:solidFill>
                  <a:srgbClr val="1F4E79"/>
                </a:solidFill>
              </a:rPr>
              <a:t> ( </a:t>
            </a:r>
            <a:r>
              <a:rPr lang="pt-BR" sz="2800" dirty="0" err="1">
                <a:solidFill>
                  <a:srgbClr val="1F4E79"/>
                </a:solidFill>
              </a:rPr>
              <a:t>nodeJs</a:t>
            </a:r>
            <a:r>
              <a:rPr lang="pt-BR" sz="2800" dirty="0">
                <a:solidFill>
                  <a:srgbClr val="1F4E79"/>
                </a:solidFill>
              </a:rPr>
              <a:t> );</a:t>
            </a:r>
          </a:p>
          <a:p>
            <a:r>
              <a:rPr lang="pt-BR" sz="2800" dirty="0" err="1">
                <a:solidFill>
                  <a:srgbClr val="1F4E79"/>
                </a:solidFill>
              </a:rPr>
              <a:t>Php</a:t>
            </a:r>
            <a:r>
              <a:rPr lang="pt-BR" sz="2800" dirty="0">
                <a:solidFill>
                  <a:srgbClr val="1F4E79"/>
                </a:solidFill>
              </a:rPr>
              <a:t>;</a:t>
            </a:r>
          </a:p>
          <a:p>
            <a:r>
              <a:rPr lang="pt-BR" sz="2800" dirty="0">
                <a:solidFill>
                  <a:srgbClr val="1F4E79"/>
                </a:solidFill>
              </a:rPr>
              <a:t>C# (C-Sharp);</a:t>
            </a:r>
          </a:p>
          <a:p>
            <a:r>
              <a:rPr lang="pt-BR" sz="2800" dirty="0">
                <a:solidFill>
                  <a:srgbClr val="1F4E79"/>
                </a:solidFill>
              </a:rPr>
              <a:t>Go;</a:t>
            </a:r>
          </a:p>
          <a:p>
            <a:r>
              <a:rPr lang="pt-BR" sz="2800" dirty="0">
                <a:solidFill>
                  <a:srgbClr val="1F4E79"/>
                </a:solidFill>
              </a:rPr>
              <a:t>Ruby;</a:t>
            </a:r>
          </a:p>
          <a:p>
            <a:r>
              <a:rPr lang="pt-BR" sz="2800" dirty="0" err="1">
                <a:solidFill>
                  <a:srgbClr val="1F4E79"/>
                </a:solidFill>
              </a:rPr>
              <a:t>Pyton</a:t>
            </a:r>
            <a:r>
              <a:rPr lang="pt-BR" sz="2800" dirty="0">
                <a:solidFill>
                  <a:srgbClr val="1F4E79"/>
                </a:solidFill>
              </a:rPr>
              <a:t>;</a:t>
            </a:r>
          </a:p>
          <a:p>
            <a:r>
              <a:rPr lang="pt-BR" sz="2800" dirty="0">
                <a:solidFill>
                  <a:srgbClr val="1F4E79"/>
                </a:solidFill>
              </a:rPr>
              <a:t>Java ( É diferente de </a:t>
            </a:r>
            <a:r>
              <a:rPr lang="pt-BR" sz="2800" dirty="0" err="1">
                <a:solidFill>
                  <a:srgbClr val="1F4E79"/>
                </a:solidFill>
              </a:rPr>
              <a:t>javascript</a:t>
            </a:r>
            <a:r>
              <a:rPr lang="pt-BR" sz="2800" dirty="0">
                <a:solidFill>
                  <a:srgbClr val="1F4E79"/>
                </a:solidFill>
              </a:rPr>
              <a:t> ).</a:t>
            </a:r>
          </a:p>
        </p:txBody>
      </p:sp>
      <p:sp>
        <p:nvSpPr>
          <p:cNvPr id="12" name="Retângulo 11">
            <a:extLst>
              <a:ext uri="{FF2B5EF4-FFF2-40B4-BE49-F238E27FC236}">
                <a16:creationId xmlns:a16="http://schemas.microsoft.com/office/drawing/2014/main" id="{1313B2B0-70F4-F6B2-0DD1-370229FB5F8F}"/>
              </a:ext>
            </a:extLst>
          </p:cNvPr>
          <p:cNvSpPr/>
          <p:nvPr/>
        </p:nvSpPr>
        <p:spPr>
          <a:xfrm>
            <a:off x="5902609" y="1980700"/>
            <a:ext cx="4826119" cy="34626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87D50822-2B99-E682-59E9-7582ECAC4BA9}"/>
              </a:ext>
            </a:extLst>
          </p:cNvPr>
          <p:cNvSpPr/>
          <p:nvPr/>
        </p:nvSpPr>
        <p:spPr>
          <a:xfrm>
            <a:off x="3115988" y="2688248"/>
            <a:ext cx="2007299" cy="19921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A07CFEFA-1D91-C979-A9F8-E8E185491690}"/>
              </a:ext>
            </a:extLst>
          </p:cNvPr>
          <p:cNvSpPr>
            <a:spLocks noGrp="1"/>
          </p:cNvSpPr>
          <p:nvPr>
            <p:ph type="title"/>
          </p:nvPr>
        </p:nvSpPr>
        <p:spPr>
          <a:xfrm>
            <a:off x="1032400" y="477094"/>
            <a:ext cx="9528110" cy="773210"/>
          </a:xfrm>
        </p:spPr>
        <p:txBody>
          <a:bodyPr>
            <a:normAutofit fontScale="90000"/>
          </a:bodyPr>
          <a:lstStyle/>
          <a:p>
            <a:r>
              <a:rPr lang="pt-BR" dirty="0">
                <a:latin typeface="Gotham Black" pitchFamily="50" charset="0"/>
              </a:rPr>
              <a:t>Aplicações web mais conhecidas </a:t>
            </a:r>
          </a:p>
        </p:txBody>
      </p:sp>
    </p:spTree>
    <p:extLst>
      <p:ext uri="{BB962C8B-B14F-4D97-AF65-F5344CB8AC3E}">
        <p14:creationId xmlns:p14="http://schemas.microsoft.com/office/powerpoint/2010/main" val="174158609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vião, flor, escuro, homem&#10;&#10;Descrição gerada automaticamente">
            <a:extLst>
              <a:ext uri="{FF2B5EF4-FFF2-40B4-BE49-F238E27FC236}">
                <a16:creationId xmlns:a16="http://schemas.microsoft.com/office/drawing/2014/main" id="{AC8859E1-DAD1-8142-8C07-A4F5066337D4}"/>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2" name="CaixaDeTexto 1">
            <a:extLst>
              <a:ext uri="{FF2B5EF4-FFF2-40B4-BE49-F238E27FC236}">
                <a16:creationId xmlns:a16="http://schemas.microsoft.com/office/drawing/2014/main" id="{3C2BFE79-8906-8954-5208-29CA5C5FB974}"/>
              </a:ext>
            </a:extLst>
          </p:cNvPr>
          <p:cNvSpPr txBox="1"/>
          <p:nvPr/>
        </p:nvSpPr>
        <p:spPr>
          <a:xfrm>
            <a:off x="1310049" y="371402"/>
            <a:ext cx="9571902" cy="830997"/>
          </a:xfrm>
          <a:prstGeom prst="rect">
            <a:avLst/>
          </a:prstGeom>
          <a:noFill/>
          <a:effectLst/>
        </p:spPr>
        <p:txBody>
          <a:bodyPr wrap="square" rtlCol="0">
            <a:spAutoFit/>
          </a:bodyPr>
          <a:lstStyle/>
          <a:p>
            <a:r>
              <a:rPr lang="en-US" sz="4800" dirty="0">
                <a:solidFill>
                  <a:srgbClr val="F1931D"/>
                </a:solidFill>
                <a:latin typeface="Gotham Black" pitchFamily="50" charset="0"/>
              </a:rPr>
              <a:t>O que é HTML ?</a:t>
            </a:r>
            <a:endParaRPr lang="pt-BR" sz="4800" dirty="0">
              <a:solidFill>
                <a:srgbClr val="F1931D"/>
              </a:solidFill>
              <a:latin typeface="Gotham Black" pitchFamily="50" charset="0"/>
            </a:endParaRPr>
          </a:p>
        </p:txBody>
      </p:sp>
      <p:sp>
        <p:nvSpPr>
          <p:cNvPr id="6" name="CaixaDeTexto 5">
            <a:extLst>
              <a:ext uri="{FF2B5EF4-FFF2-40B4-BE49-F238E27FC236}">
                <a16:creationId xmlns:a16="http://schemas.microsoft.com/office/drawing/2014/main" id="{A8B6DA16-4602-040B-3CB6-7FD96AB70BB1}"/>
              </a:ext>
            </a:extLst>
          </p:cNvPr>
          <p:cNvSpPr txBox="1"/>
          <p:nvPr/>
        </p:nvSpPr>
        <p:spPr>
          <a:xfrm>
            <a:off x="1943306" y="1370668"/>
            <a:ext cx="8780025" cy="4278094"/>
          </a:xfrm>
          <a:prstGeom prst="rect">
            <a:avLst/>
          </a:prstGeom>
          <a:noFill/>
          <a:effectLst/>
        </p:spPr>
        <p:txBody>
          <a:bodyPr wrap="square" rtlCol="0">
            <a:spAutoFit/>
          </a:bodyPr>
          <a:lstStyle/>
          <a:p>
            <a:pPr marL="457200" indent="-457200" algn="just">
              <a:buFont typeface="Arial" panose="020B0604020202020204" pitchFamily="34" charset="0"/>
              <a:buChar char="•"/>
            </a:pPr>
            <a:r>
              <a:rPr lang="pt-BR" sz="2800" dirty="0">
                <a:solidFill>
                  <a:schemeClr val="accent5">
                    <a:lumMod val="50000"/>
                  </a:schemeClr>
                </a:solidFill>
                <a:latin typeface="Abadi" panose="020B0604020104020204" pitchFamily="34" charset="0"/>
              </a:rPr>
              <a:t>Criado por </a:t>
            </a:r>
            <a:r>
              <a:rPr lang="pt-BR" sz="2800" b="1" i="1" dirty="0">
                <a:solidFill>
                  <a:schemeClr val="accent5">
                    <a:lumMod val="50000"/>
                  </a:schemeClr>
                </a:solidFill>
                <a:latin typeface="Abadi" panose="020B0604020104020204" pitchFamily="34" charset="0"/>
              </a:rPr>
              <a:t>Tim Berners-Lee</a:t>
            </a:r>
            <a:r>
              <a:rPr lang="pt-BR" sz="2800" dirty="0">
                <a:solidFill>
                  <a:schemeClr val="accent5">
                    <a:lumMod val="50000"/>
                  </a:schemeClr>
                </a:solidFill>
                <a:latin typeface="Abadi" panose="020B0604020104020204" pitchFamily="34" charset="0"/>
              </a:rPr>
              <a:t>, em 1990, HTML significa “</a:t>
            </a:r>
            <a:r>
              <a:rPr lang="pt-BR" sz="2800" b="1" i="1" dirty="0" err="1">
                <a:solidFill>
                  <a:schemeClr val="accent5">
                    <a:lumMod val="50000"/>
                  </a:schemeClr>
                </a:solidFill>
                <a:latin typeface="Abadi" panose="020B0604020104020204" pitchFamily="34" charset="0"/>
              </a:rPr>
              <a:t>HyperText</a:t>
            </a:r>
            <a:r>
              <a:rPr lang="pt-BR" sz="2800" dirty="0">
                <a:solidFill>
                  <a:schemeClr val="accent5">
                    <a:lumMod val="50000"/>
                  </a:schemeClr>
                </a:solidFill>
                <a:latin typeface="Abadi" panose="020B0604020104020204" pitchFamily="34" charset="0"/>
              </a:rPr>
              <a:t> </a:t>
            </a:r>
            <a:r>
              <a:rPr lang="pt-BR" sz="2800" b="1" i="1" dirty="0">
                <a:solidFill>
                  <a:schemeClr val="accent5">
                    <a:lumMod val="50000"/>
                  </a:schemeClr>
                </a:solidFill>
                <a:latin typeface="Abadi" panose="020B0604020104020204" pitchFamily="34" charset="0"/>
              </a:rPr>
              <a:t>Markup</a:t>
            </a:r>
            <a:r>
              <a:rPr lang="pt-BR" sz="2800" dirty="0">
                <a:solidFill>
                  <a:schemeClr val="accent5">
                    <a:lumMod val="50000"/>
                  </a:schemeClr>
                </a:solidFill>
                <a:latin typeface="Abadi" panose="020B0604020104020204" pitchFamily="34" charset="0"/>
              </a:rPr>
              <a:t> </a:t>
            </a:r>
            <a:r>
              <a:rPr lang="pt-BR" sz="2800" b="1" i="1" dirty="0" err="1">
                <a:solidFill>
                  <a:schemeClr val="accent5">
                    <a:lumMod val="50000"/>
                  </a:schemeClr>
                </a:solidFill>
                <a:latin typeface="Abadi" panose="020B0604020104020204" pitchFamily="34" charset="0"/>
              </a:rPr>
              <a:t>Language</a:t>
            </a:r>
            <a:r>
              <a:rPr lang="pt-BR" sz="2800" dirty="0">
                <a:solidFill>
                  <a:schemeClr val="accent5">
                    <a:lumMod val="50000"/>
                  </a:schemeClr>
                </a:solidFill>
                <a:latin typeface="Abadi" panose="020B0604020104020204" pitchFamily="34" charset="0"/>
              </a:rPr>
              <a:t>” ou “Linguagem de Marcação de </a:t>
            </a:r>
            <a:r>
              <a:rPr lang="pt-BR" sz="2800" dirty="0" err="1">
                <a:solidFill>
                  <a:schemeClr val="accent5">
                    <a:lumMod val="50000"/>
                  </a:schemeClr>
                </a:solidFill>
                <a:latin typeface="Abadi" panose="020B0604020104020204" pitchFamily="34" charset="0"/>
              </a:rPr>
              <a:t>HiperTexto</a:t>
            </a:r>
            <a:r>
              <a:rPr lang="pt-BR" sz="2800" dirty="0">
                <a:solidFill>
                  <a:schemeClr val="accent5">
                    <a:lumMod val="50000"/>
                  </a:schemeClr>
                </a:solidFill>
                <a:latin typeface="Abadi" panose="020B0604020104020204" pitchFamily="34" charset="0"/>
              </a:rPr>
              <a:t>”.</a:t>
            </a:r>
          </a:p>
          <a:p>
            <a:pPr marL="171450" indent="-171450" algn="just">
              <a:buFont typeface="Arial" panose="020B0604020202020204" pitchFamily="34" charset="0"/>
              <a:buChar char="•"/>
            </a:pPr>
            <a:endParaRPr lang="pt-BR" sz="1000" dirty="0">
              <a:solidFill>
                <a:schemeClr val="accent5">
                  <a:lumMod val="50000"/>
                </a:schemeClr>
              </a:solidFill>
              <a:latin typeface="Abadi" panose="020B0604020104020204" pitchFamily="34" charset="0"/>
            </a:endParaRPr>
          </a:p>
          <a:p>
            <a:pPr marL="457200" indent="-457200" algn="just">
              <a:buFont typeface="Arial" panose="020B0604020202020204" pitchFamily="34" charset="0"/>
              <a:buChar char="•"/>
            </a:pPr>
            <a:r>
              <a:rPr lang="pt-BR" sz="2800" dirty="0">
                <a:solidFill>
                  <a:schemeClr val="accent5">
                    <a:lumMod val="50000"/>
                  </a:schemeClr>
                </a:solidFill>
                <a:latin typeface="Abadi" panose="020B0604020104020204" pitchFamily="34" charset="0"/>
              </a:rPr>
              <a:t>É a linguagem de marcação mais utilizada para produzir páginas na Web.</a:t>
            </a:r>
          </a:p>
          <a:p>
            <a:pPr marL="171450" indent="-171450" algn="just">
              <a:buFont typeface="Arial" panose="020B0604020202020204" pitchFamily="34" charset="0"/>
              <a:buChar char="•"/>
            </a:pPr>
            <a:endParaRPr lang="pt-BR" sz="1000" dirty="0">
              <a:solidFill>
                <a:schemeClr val="accent5">
                  <a:lumMod val="50000"/>
                </a:schemeClr>
              </a:solidFill>
              <a:latin typeface="Abadi" panose="020B0604020104020204" pitchFamily="34" charset="0"/>
            </a:endParaRPr>
          </a:p>
          <a:p>
            <a:pPr marL="457200" indent="-457200" algn="just">
              <a:buFont typeface="Arial" panose="020B0604020202020204" pitchFamily="34" charset="0"/>
              <a:buChar char="•"/>
            </a:pPr>
            <a:r>
              <a:rPr lang="pt-BR" sz="2800" b="1" i="1" dirty="0">
                <a:solidFill>
                  <a:schemeClr val="accent5">
                    <a:lumMod val="50000"/>
                  </a:schemeClr>
                </a:solidFill>
                <a:latin typeface="Abadi" panose="020B0604020104020204" pitchFamily="34" charset="0"/>
              </a:rPr>
              <a:t>HTML</a:t>
            </a:r>
            <a:r>
              <a:rPr lang="pt-BR" sz="2800" dirty="0">
                <a:solidFill>
                  <a:schemeClr val="accent5">
                    <a:lumMod val="50000"/>
                  </a:schemeClr>
                </a:solidFill>
                <a:latin typeface="Abadi" panose="020B0604020104020204" pitchFamily="34" charset="0"/>
              </a:rPr>
              <a:t> </a:t>
            </a:r>
            <a:r>
              <a:rPr lang="pt-BR" sz="2800" strike="sngStrike" dirty="0">
                <a:solidFill>
                  <a:srgbClr val="FF0000"/>
                </a:solidFill>
                <a:latin typeface="Abadi" panose="020B0604020104020204" pitchFamily="34" charset="0"/>
              </a:rPr>
              <a:t>não</a:t>
            </a:r>
            <a:r>
              <a:rPr lang="pt-BR" sz="2800" dirty="0">
                <a:solidFill>
                  <a:schemeClr val="accent5">
                    <a:lumMod val="50000"/>
                  </a:schemeClr>
                </a:solidFill>
                <a:latin typeface="Abadi" panose="020B0604020104020204" pitchFamily="34" charset="0"/>
              </a:rPr>
              <a:t> é uma linguagem de programação! E sim de marcação. Faz uso de </a:t>
            </a:r>
            <a:r>
              <a:rPr lang="pt-BR" sz="2800" b="1" i="1" dirty="0" err="1">
                <a:solidFill>
                  <a:schemeClr val="accent5">
                    <a:lumMod val="50000"/>
                  </a:schemeClr>
                </a:solidFill>
                <a:latin typeface="Abadi" panose="020B0604020104020204" pitchFamily="34" charset="0"/>
              </a:rPr>
              <a:t>tags</a:t>
            </a:r>
            <a:r>
              <a:rPr lang="pt-BR" sz="2800" dirty="0">
                <a:solidFill>
                  <a:schemeClr val="accent5">
                    <a:lumMod val="50000"/>
                  </a:schemeClr>
                </a:solidFill>
                <a:latin typeface="Abadi" panose="020B0604020104020204" pitchFamily="34" charset="0"/>
              </a:rPr>
              <a:t> para estruturar as páginas, seus documentos são interpretados pelos navegadores.</a:t>
            </a:r>
          </a:p>
        </p:txBody>
      </p:sp>
      <p:pic>
        <p:nvPicPr>
          <p:cNvPr id="1030" name="Picture 6" descr="Logo HTML5">
            <a:extLst>
              <a:ext uri="{FF2B5EF4-FFF2-40B4-BE49-F238E27FC236}">
                <a16:creationId xmlns:a16="http://schemas.microsoft.com/office/drawing/2014/main" id="{28DDDC29-B3B1-DA75-1F45-0EAE5CA1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84498"/>
            <a:ext cx="1784734" cy="178473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7897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Uma imagem contendo avião, flor, escuro, homem&#10;&#10;Descrição gerada automaticamente">
            <a:extLst>
              <a:ext uri="{FF2B5EF4-FFF2-40B4-BE49-F238E27FC236}">
                <a16:creationId xmlns:a16="http://schemas.microsoft.com/office/drawing/2014/main" id="{07BF7168-A7EB-10F7-C0DF-A83CC6D6AC43}"/>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2" name="CaixaDeTexto 1">
            <a:extLst>
              <a:ext uri="{FF2B5EF4-FFF2-40B4-BE49-F238E27FC236}">
                <a16:creationId xmlns:a16="http://schemas.microsoft.com/office/drawing/2014/main" id="{3C2BFE79-8906-8954-5208-29CA5C5FB974}"/>
              </a:ext>
            </a:extLst>
          </p:cNvPr>
          <p:cNvSpPr txBox="1"/>
          <p:nvPr/>
        </p:nvSpPr>
        <p:spPr>
          <a:xfrm>
            <a:off x="1038262" y="539745"/>
            <a:ext cx="8426791" cy="830997"/>
          </a:xfrm>
          <a:prstGeom prst="rect">
            <a:avLst/>
          </a:prstGeom>
          <a:noFill/>
          <a:effectLst/>
        </p:spPr>
        <p:txBody>
          <a:bodyPr wrap="square" rtlCol="0">
            <a:spAutoFit/>
          </a:bodyPr>
          <a:lstStyle/>
          <a:p>
            <a:r>
              <a:rPr lang="en-US" sz="4800" dirty="0">
                <a:solidFill>
                  <a:srgbClr val="F1931D"/>
                </a:solidFill>
                <a:latin typeface="Gotham Black" pitchFamily="50" charset="0"/>
              </a:rPr>
              <a:t>“Eu </a:t>
            </a:r>
            <a:r>
              <a:rPr lang="en-US" sz="4800" strike="sngStrike" dirty="0" err="1">
                <a:solidFill>
                  <a:srgbClr val="F1931D"/>
                </a:solidFill>
                <a:latin typeface="Gotham Black" pitchFamily="50" charset="0"/>
              </a:rPr>
              <a:t>programo</a:t>
            </a:r>
            <a:r>
              <a:rPr lang="en-US" sz="4800" dirty="0">
                <a:solidFill>
                  <a:srgbClr val="F1931D"/>
                </a:solidFill>
                <a:latin typeface="Gotham Black" pitchFamily="50" charset="0"/>
              </a:rPr>
              <a:t> </a:t>
            </a:r>
            <a:r>
              <a:rPr lang="en-US" sz="4800" dirty="0" err="1">
                <a:solidFill>
                  <a:srgbClr val="F1931D"/>
                </a:solidFill>
                <a:latin typeface="Gotham Black" pitchFamily="50" charset="0"/>
              </a:rPr>
              <a:t>em</a:t>
            </a:r>
            <a:r>
              <a:rPr lang="en-US" sz="4800" dirty="0">
                <a:solidFill>
                  <a:srgbClr val="F1931D"/>
                </a:solidFill>
                <a:latin typeface="Gotham Black" pitchFamily="50" charset="0"/>
              </a:rPr>
              <a:t> HTML”</a:t>
            </a:r>
            <a:endParaRPr lang="pt-BR" sz="4800" dirty="0">
              <a:solidFill>
                <a:srgbClr val="F1931D"/>
              </a:solidFill>
              <a:latin typeface="Gotham Black" pitchFamily="50" charset="0"/>
            </a:endParaRPr>
          </a:p>
        </p:txBody>
      </p:sp>
      <p:pic>
        <p:nvPicPr>
          <p:cNvPr id="1030" name="Picture 6" descr="Logo HTML5">
            <a:extLst>
              <a:ext uri="{FF2B5EF4-FFF2-40B4-BE49-F238E27FC236}">
                <a16:creationId xmlns:a16="http://schemas.microsoft.com/office/drawing/2014/main" id="{28DDDC29-B3B1-DA75-1F45-0EAE5CA1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8" y="2056889"/>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832CC2F-83D1-ADC3-0D4F-D2511B408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42" y="3734072"/>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750E32F3-38EE-398F-FEE0-9DEEFA31FAFE}"/>
              </a:ext>
            </a:extLst>
          </p:cNvPr>
          <p:cNvSpPr txBox="1"/>
          <p:nvPr/>
        </p:nvSpPr>
        <p:spPr>
          <a:xfrm>
            <a:off x="1836572" y="1471947"/>
            <a:ext cx="9342706" cy="4401205"/>
          </a:xfrm>
          <a:prstGeom prst="rect">
            <a:avLst/>
          </a:prstGeom>
          <a:noFill/>
        </p:spPr>
        <p:txBody>
          <a:bodyPr wrap="square">
            <a:spAutoFit/>
          </a:bodyPr>
          <a:lstStyle/>
          <a:p>
            <a:pPr marL="457200" indent="-457200">
              <a:buFont typeface="Arial" panose="020B0604020202020204" pitchFamily="34" charset="0"/>
              <a:buChar char="•"/>
            </a:pPr>
            <a:r>
              <a:rPr lang="pt-BR" sz="2600" dirty="0">
                <a:solidFill>
                  <a:srgbClr val="1F4E79"/>
                </a:solidFill>
                <a:latin typeface="Abadi" panose="020B0604020104020204" pitchFamily="34" charset="0"/>
              </a:rPr>
              <a:t>Como a própria sigla já entrega seu objetivo: </a:t>
            </a:r>
            <a:r>
              <a:rPr lang="pt-BR" sz="2600" b="1" i="1" dirty="0">
                <a:solidFill>
                  <a:srgbClr val="1F4E79"/>
                </a:solidFill>
                <a:latin typeface="Abadi" panose="020B0604020104020204" pitchFamily="34" charset="0"/>
              </a:rPr>
              <a:t>Hypertext Markup </a:t>
            </a:r>
            <a:r>
              <a:rPr lang="pt-BR" sz="2600" b="1" i="1" dirty="0" err="1">
                <a:solidFill>
                  <a:srgbClr val="1F4E79"/>
                </a:solidFill>
                <a:latin typeface="Abadi" panose="020B0604020104020204" pitchFamily="34" charset="0"/>
              </a:rPr>
              <a:t>Language</a:t>
            </a:r>
            <a:r>
              <a:rPr lang="pt-BR" sz="2600" b="1" i="1" dirty="0">
                <a:solidFill>
                  <a:srgbClr val="1F4E79"/>
                </a:solidFill>
                <a:latin typeface="Abadi" panose="020B0604020104020204" pitchFamily="34" charset="0"/>
              </a:rPr>
              <a:t> </a:t>
            </a:r>
            <a:r>
              <a:rPr lang="pt-BR" sz="2600" dirty="0">
                <a:solidFill>
                  <a:srgbClr val="1F4E79"/>
                </a:solidFill>
                <a:latin typeface="Abadi" panose="020B0604020104020204" pitchFamily="34" charset="0"/>
              </a:rPr>
              <a:t>traduzido para o bom e velho Português significa </a:t>
            </a:r>
            <a:r>
              <a:rPr lang="pt-BR" sz="2600" b="1" i="1" dirty="0">
                <a:solidFill>
                  <a:srgbClr val="1F4E79"/>
                </a:solidFill>
                <a:latin typeface="Abadi" panose="020B0604020104020204" pitchFamily="34" charset="0"/>
              </a:rPr>
              <a:t>Linguagem de Marcação Hipertexto</a:t>
            </a:r>
            <a:r>
              <a:rPr lang="pt-BR" sz="2600" dirty="0">
                <a:solidFill>
                  <a:srgbClr val="1F4E79"/>
                </a:solidFill>
                <a:latin typeface="Abadi" panose="020B0604020104020204" pitchFamily="34" charset="0"/>
              </a:rPr>
              <a:t>. </a:t>
            </a:r>
          </a:p>
          <a:p>
            <a:pPr marL="171450" indent="-171450">
              <a:buFont typeface="Arial" panose="020B0604020202020204" pitchFamily="34" charset="0"/>
              <a:buChar char="•"/>
            </a:pPr>
            <a:endParaRPr lang="pt-BR" sz="1000" dirty="0">
              <a:solidFill>
                <a:srgbClr val="1F4E79"/>
              </a:solidFill>
              <a:latin typeface="Abadi" panose="020B0604020104020204" pitchFamily="34" charset="0"/>
            </a:endParaRPr>
          </a:p>
          <a:p>
            <a:pPr marL="457200" indent="-457200">
              <a:buFont typeface="Arial" panose="020B0604020202020204" pitchFamily="34" charset="0"/>
              <a:buChar char="•"/>
            </a:pPr>
            <a:r>
              <a:rPr lang="pt-BR" sz="2600" dirty="0">
                <a:solidFill>
                  <a:srgbClr val="1F4E79"/>
                </a:solidFill>
                <a:latin typeface="Abadi" panose="020B0604020104020204" pitchFamily="34" charset="0"/>
              </a:rPr>
              <a:t>A HTML é baseada em marcações chamadas </a:t>
            </a:r>
            <a:r>
              <a:rPr lang="pt-BR" sz="2600" dirty="0" err="1">
                <a:solidFill>
                  <a:srgbClr val="1F4E79"/>
                </a:solidFill>
                <a:latin typeface="Abadi" panose="020B0604020104020204" pitchFamily="34" charset="0"/>
              </a:rPr>
              <a:t>tags</a:t>
            </a:r>
            <a:r>
              <a:rPr lang="pt-BR" sz="2600" dirty="0">
                <a:solidFill>
                  <a:srgbClr val="1F4E79"/>
                </a:solidFill>
                <a:latin typeface="Abadi" panose="020B0604020104020204" pitchFamily="34" charset="0"/>
              </a:rPr>
              <a:t>, e elas comandam tudo, não funciona com instruções, como toda linguagem de programação. </a:t>
            </a:r>
          </a:p>
          <a:p>
            <a:pPr marL="171450" indent="-171450">
              <a:buFont typeface="Arial" panose="020B0604020202020204" pitchFamily="34" charset="0"/>
              <a:buChar char="•"/>
            </a:pPr>
            <a:endParaRPr lang="pt-BR" sz="1000" dirty="0">
              <a:solidFill>
                <a:srgbClr val="1F4E79"/>
              </a:solidFill>
              <a:latin typeface="Abadi" panose="020B0604020104020204" pitchFamily="34" charset="0"/>
            </a:endParaRPr>
          </a:p>
          <a:p>
            <a:pPr marL="457200" indent="-457200">
              <a:buFont typeface="Arial" panose="020B0604020202020204" pitchFamily="34" charset="0"/>
              <a:buChar char="•"/>
            </a:pPr>
            <a:r>
              <a:rPr lang="pt-BR" sz="2600" dirty="0">
                <a:solidFill>
                  <a:srgbClr val="1F4E79"/>
                </a:solidFill>
                <a:latin typeface="Abadi" panose="020B0604020104020204" pitchFamily="34" charset="0"/>
              </a:rPr>
              <a:t>HTML trabalha fundamentada apenas nas marcas ou etiquetas </a:t>
            </a:r>
            <a:r>
              <a:rPr lang="pt-BR" sz="2600" b="1" i="1" dirty="0">
                <a:solidFill>
                  <a:srgbClr val="1F4E79"/>
                </a:solidFill>
                <a:latin typeface="Abadi" panose="020B0604020104020204" pitchFamily="34" charset="0"/>
              </a:rPr>
              <a:t>(do Inglês </a:t>
            </a:r>
            <a:r>
              <a:rPr lang="pt-BR" sz="2600" b="1" i="1" dirty="0" err="1">
                <a:solidFill>
                  <a:srgbClr val="1F4E79"/>
                </a:solidFill>
                <a:latin typeface="Abadi" panose="020B0604020104020204" pitchFamily="34" charset="0"/>
              </a:rPr>
              <a:t>tag</a:t>
            </a:r>
            <a:r>
              <a:rPr lang="pt-BR" sz="2600" b="1" i="1" dirty="0">
                <a:solidFill>
                  <a:srgbClr val="1F4E79"/>
                </a:solidFill>
                <a:latin typeface="Abadi" panose="020B0604020104020204" pitchFamily="34" charset="0"/>
              </a:rPr>
              <a:t>) </a:t>
            </a:r>
            <a:r>
              <a:rPr lang="pt-BR" sz="2600" dirty="0">
                <a:solidFill>
                  <a:srgbClr val="1F4E79"/>
                </a:solidFill>
                <a:latin typeface="Abadi" panose="020B0604020104020204" pitchFamily="34" charset="0"/>
              </a:rPr>
              <a:t>e as </a:t>
            </a:r>
            <a:r>
              <a:rPr lang="pt-BR" sz="2600" b="1" i="1" dirty="0">
                <a:solidFill>
                  <a:srgbClr val="1F4E79"/>
                </a:solidFill>
                <a:latin typeface="Abadi" panose="020B0604020104020204" pitchFamily="34" charset="0"/>
              </a:rPr>
              <a:t>CSS</a:t>
            </a:r>
            <a:r>
              <a:rPr lang="pt-BR" sz="2600" dirty="0">
                <a:solidFill>
                  <a:srgbClr val="1F4E79"/>
                </a:solidFill>
                <a:latin typeface="Abadi" panose="020B0604020104020204" pitchFamily="34" charset="0"/>
              </a:rPr>
              <a:t> funcionam baseadas nos </a:t>
            </a:r>
            <a:r>
              <a:rPr lang="pt-BR" sz="2600" b="1" i="1" dirty="0">
                <a:solidFill>
                  <a:srgbClr val="1F4E79"/>
                </a:solidFill>
                <a:latin typeface="Abadi" panose="020B0604020104020204" pitchFamily="34" charset="0"/>
              </a:rPr>
              <a:t>seletores</a:t>
            </a:r>
            <a:r>
              <a:rPr lang="pt-BR" sz="2600" dirty="0">
                <a:solidFill>
                  <a:srgbClr val="1F4E79"/>
                </a:solidFill>
                <a:latin typeface="Abadi" panose="020B0604020104020204" pitchFamily="34" charset="0"/>
              </a:rPr>
              <a:t>, </a:t>
            </a:r>
            <a:r>
              <a:rPr lang="pt-BR" sz="2600" b="1" i="1" dirty="0">
                <a:solidFill>
                  <a:srgbClr val="1F4E79"/>
                </a:solidFill>
                <a:latin typeface="Abadi" panose="020B0604020104020204" pitchFamily="34" charset="0"/>
              </a:rPr>
              <a:t>propriedades</a:t>
            </a:r>
            <a:r>
              <a:rPr lang="pt-BR" sz="2600" dirty="0">
                <a:solidFill>
                  <a:srgbClr val="1F4E79"/>
                </a:solidFill>
                <a:latin typeface="Abadi" panose="020B0604020104020204" pitchFamily="34" charset="0"/>
              </a:rPr>
              <a:t> e </a:t>
            </a:r>
            <a:r>
              <a:rPr lang="pt-BR" sz="2600" b="1" i="1" dirty="0">
                <a:solidFill>
                  <a:srgbClr val="1F4E79"/>
                </a:solidFill>
                <a:latin typeface="Abadi" panose="020B0604020104020204" pitchFamily="34" charset="0"/>
              </a:rPr>
              <a:t>valores</a:t>
            </a:r>
            <a:r>
              <a:rPr lang="pt-BR" sz="2600" dirty="0">
                <a:solidFill>
                  <a:srgbClr val="1F4E79"/>
                </a:solidFill>
                <a:latin typeface="Abadi" panose="020B0604020104020204" pitchFamily="34" charset="0"/>
              </a:rPr>
              <a:t>.</a:t>
            </a:r>
          </a:p>
          <a:p>
            <a:pPr marL="457200" indent="-457200">
              <a:buFont typeface="Arial" panose="020B0604020202020204" pitchFamily="34" charset="0"/>
              <a:buChar char="•"/>
            </a:pPr>
            <a:endParaRPr lang="pt-BR" sz="2600" dirty="0">
              <a:solidFill>
                <a:srgbClr val="1F4E79"/>
              </a:solidFill>
              <a:latin typeface="Abadi" panose="020B0604020104020204" pitchFamily="34" charset="0"/>
            </a:endParaRPr>
          </a:p>
        </p:txBody>
      </p:sp>
      <p:cxnSp>
        <p:nvCxnSpPr>
          <p:cNvPr id="5" name="Conector reto 4">
            <a:extLst>
              <a:ext uri="{FF2B5EF4-FFF2-40B4-BE49-F238E27FC236}">
                <a16:creationId xmlns:a16="http://schemas.microsoft.com/office/drawing/2014/main" id="{AF7564A8-28FE-716C-9F5F-4607E32FCFF9}"/>
              </a:ext>
            </a:extLst>
          </p:cNvPr>
          <p:cNvCxnSpPr>
            <a:cxnSpLocks/>
          </p:cNvCxnSpPr>
          <p:nvPr/>
        </p:nvCxnSpPr>
        <p:spPr>
          <a:xfrm>
            <a:off x="2435290" y="1063690"/>
            <a:ext cx="3107094" cy="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64281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avião, flor, escuro, homem&#10;&#10;Descrição gerada automaticamente">
            <a:extLst>
              <a:ext uri="{FF2B5EF4-FFF2-40B4-BE49-F238E27FC236}">
                <a16:creationId xmlns:a16="http://schemas.microsoft.com/office/drawing/2014/main" id="{6D895238-0CE6-5813-9258-2AD0C4EAAEB8}"/>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2" name="Título 1">
            <a:extLst>
              <a:ext uri="{FF2B5EF4-FFF2-40B4-BE49-F238E27FC236}">
                <a16:creationId xmlns:a16="http://schemas.microsoft.com/office/drawing/2014/main" id="{14F331F7-C002-52CB-5536-8102F7FA9F74}"/>
              </a:ext>
            </a:extLst>
          </p:cNvPr>
          <p:cNvSpPr>
            <a:spLocks noGrp="1"/>
          </p:cNvSpPr>
          <p:nvPr>
            <p:ph type="title"/>
          </p:nvPr>
        </p:nvSpPr>
        <p:spPr/>
        <p:txBody>
          <a:bodyPr/>
          <a:lstStyle/>
          <a:p>
            <a:r>
              <a:rPr lang="pt-BR" dirty="0">
                <a:latin typeface="Gotham Black" pitchFamily="50" charset="0"/>
              </a:rPr>
              <a:t>Sintaxe do HTML</a:t>
            </a:r>
          </a:p>
        </p:txBody>
      </p:sp>
      <p:sp>
        <p:nvSpPr>
          <p:cNvPr id="7" name="CaixaDeTexto 6">
            <a:extLst>
              <a:ext uri="{FF2B5EF4-FFF2-40B4-BE49-F238E27FC236}">
                <a16:creationId xmlns:a16="http://schemas.microsoft.com/office/drawing/2014/main" id="{44A5FAF6-EEDF-E309-AE08-E517159E408A}"/>
              </a:ext>
            </a:extLst>
          </p:cNvPr>
          <p:cNvSpPr txBox="1"/>
          <p:nvPr/>
        </p:nvSpPr>
        <p:spPr>
          <a:xfrm>
            <a:off x="931506" y="1536174"/>
            <a:ext cx="10328988" cy="3785652"/>
          </a:xfrm>
          <a:prstGeom prst="rect">
            <a:avLst/>
          </a:prstGeom>
          <a:noFill/>
        </p:spPr>
        <p:txBody>
          <a:bodyPr wrap="square">
            <a:spAutoFit/>
          </a:bodyPr>
          <a:lstStyle/>
          <a:p>
            <a:pPr marL="342900" indent="-342900">
              <a:buFont typeface="Arial" panose="020B0604020202020204" pitchFamily="34" charset="0"/>
              <a:buChar char="•"/>
            </a:pPr>
            <a:r>
              <a:rPr lang="pt-BR" sz="2400" dirty="0">
                <a:solidFill>
                  <a:srgbClr val="253F6D"/>
                </a:solidFill>
                <a:latin typeface="Abadi" panose="020B0604020104020204" pitchFamily="34" charset="0"/>
              </a:rPr>
              <a:t>O HTML é formado por </a:t>
            </a:r>
            <a:r>
              <a:rPr lang="pt-BR" sz="2400" dirty="0" err="1">
                <a:solidFill>
                  <a:srgbClr val="253F6D"/>
                </a:solidFill>
                <a:latin typeface="Abadi" panose="020B0604020104020204" pitchFamily="34" charset="0"/>
              </a:rPr>
              <a:t>tags</a:t>
            </a:r>
            <a:r>
              <a:rPr lang="pt-BR" sz="2400" dirty="0">
                <a:solidFill>
                  <a:srgbClr val="253F6D"/>
                </a:solidFill>
                <a:latin typeface="Abadi" panose="020B0604020104020204" pitchFamily="34" charset="0"/>
              </a:rPr>
              <a:t> (rótulos ou etiquetas, em português) que são responsáveis por marcar o conteúdo existente na página definindo sua estrutura e/ou semântica.</a:t>
            </a:r>
          </a:p>
          <a:p>
            <a:pPr marL="342900" indent="-342900">
              <a:buFont typeface="Arial" panose="020B0604020202020204" pitchFamily="34" charset="0"/>
              <a:buChar char="•"/>
            </a:pPr>
            <a:endParaRPr lang="pt-BR" sz="2400" dirty="0">
              <a:solidFill>
                <a:srgbClr val="253F6D"/>
              </a:solidFill>
              <a:latin typeface="Abadi" panose="020B0604020104020204" pitchFamily="34" charset="0"/>
            </a:endParaRPr>
          </a:p>
          <a:p>
            <a:pPr marL="342900" indent="-342900">
              <a:buFont typeface="Arial" panose="020B0604020202020204" pitchFamily="34" charset="0"/>
              <a:buChar char="•"/>
            </a:pPr>
            <a:r>
              <a:rPr lang="pt-BR" sz="2400" dirty="0">
                <a:solidFill>
                  <a:srgbClr val="253F6D"/>
                </a:solidFill>
                <a:latin typeface="Abadi" panose="020B0604020104020204" pitchFamily="34" charset="0"/>
              </a:rPr>
              <a:t>As </a:t>
            </a:r>
            <a:r>
              <a:rPr lang="pt-BR" sz="2400" dirty="0" err="1">
                <a:solidFill>
                  <a:srgbClr val="253F6D"/>
                </a:solidFill>
                <a:latin typeface="Abadi" panose="020B0604020104020204" pitchFamily="34" charset="0"/>
              </a:rPr>
              <a:t>tags</a:t>
            </a:r>
            <a:r>
              <a:rPr lang="pt-BR" sz="2400" dirty="0">
                <a:solidFill>
                  <a:srgbClr val="253F6D"/>
                </a:solidFill>
                <a:latin typeface="Abadi" panose="020B0604020104020204" pitchFamily="34" charset="0"/>
              </a:rPr>
              <a:t> são definidas dentro de colchetes angulares (ou sinais de menor e maior, como preferir) como em &lt;</a:t>
            </a:r>
            <a:r>
              <a:rPr lang="pt-BR" sz="2400" dirty="0" err="1">
                <a:solidFill>
                  <a:srgbClr val="253F6D"/>
                </a:solidFill>
                <a:latin typeface="Abadi" panose="020B0604020104020204" pitchFamily="34" charset="0"/>
              </a:rPr>
              <a:t>nomedatag</a:t>
            </a:r>
            <a:r>
              <a:rPr lang="pt-BR" sz="2400" dirty="0">
                <a:solidFill>
                  <a:srgbClr val="253F6D"/>
                </a:solidFill>
                <a:latin typeface="Abadi" panose="020B0604020104020204" pitchFamily="34" charset="0"/>
              </a:rPr>
              <a:t>&gt;. Existem </a:t>
            </a:r>
            <a:r>
              <a:rPr lang="pt-BR" sz="2400" dirty="0" err="1">
                <a:solidFill>
                  <a:srgbClr val="253F6D"/>
                </a:solidFill>
                <a:latin typeface="Abadi" panose="020B0604020104020204" pitchFamily="34" charset="0"/>
              </a:rPr>
              <a:t>tags</a:t>
            </a:r>
            <a:r>
              <a:rPr lang="pt-BR" sz="2400" dirty="0">
                <a:solidFill>
                  <a:srgbClr val="253F6D"/>
                </a:solidFill>
                <a:latin typeface="Abadi" panose="020B0604020104020204" pitchFamily="34" charset="0"/>
              </a:rPr>
              <a:t> de abertura e </a:t>
            </a:r>
            <a:r>
              <a:rPr lang="pt-BR" sz="2400" dirty="0" err="1">
                <a:solidFill>
                  <a:srgbClr val="253F6D"/>
                </a:solidFill>
                <a:latin typeface="Abadi" panose="020B0604020104020204" pitchFamily="34" charset="0"/>
              </a:rPr>
              <a:t>tags</a:t>
            </a:r>
            <a:r>
              <a:rPr lang="pt-BR" sz="2400" dirty="0">
                <a:solidFill>
                  <a:srgbClr val="253F6D"/>
                </a:solidFill>
                <a:latin typeface="Abadi" panose="020B0604020104020204" pitchFamily="34" charset="0"/>
              </a:rPr>
              <a:t> de fechamento que delimitam o conteúdo a ser marcado sendo que as </a:t>
            </a:r>
            <a:r>
              <a:rPr lang="pt-BR" sz="2400" dirty="0" err="1">
                <a:solidFill>
                  <a:srgbClr val="253F6D"/>
                </a:solidFill>
                <a:latin typeface="Abadi" panose="020B0604020104020204" pitchFamily="34" charset="0"/>
              </a:rPr>
              <a:t>tags</a:t>
            </a:r>
            <a:r>
              <a:rPr lang="pt-BR" sz="2400" dirty="0">
                <a:solidFill>
                  <a:srgbClr val="253F6D"/>
                </a:solidFill>
                <a:latin typeface="Abadi" panose="020B0604020104020204" pitchFamily="34" charset="0"/>
              </a:rPr>
              <a:t> de fechamento iniciam com uma barra como em &lt;</a:t>
            </a:r>
            <a:r>
              <a:rPr lang="pt-BR" sz="2400" dirty="0" err="1">
                <a:solidFill>
                  <a:srgbClr val="253F6D"/>
                </a:solidFill>
                <a:latin typeface="Abadi" panose="020B0604020104020204" pitchFamily="34" charset="0"/>
              </a:rPr>
              <a:t>nomedatag</a:t>
            </a:r>
            <a:r>
              <a:rPr lang="pt-BR" sz="2400" dirty="0">
                <a:solidFill>
                  <a:srgbClr val="253F6D"/>
                </a:solidFill>
                <a:latin typeface="Abadi" panose="020B0604020104020204" pitchFamily="34" charset="0"/>
              </a:rPr>
              <a:t>&gt;conteúdo&lt;/</a:t>
            </a:r>
            <a:r>
              <a:rPr lang="pt-BR" sz="2400" dirty="0" err="1">
                <a:solidFill>
                  <a:srgbClr val="253F6D"/>
                </a:solidFill>
                <a:latin typeface="Abadi" panose="020B0604020104020204" pitchFamily="34" charset="0"/>
              </a:rPr>
              <a:t>nomedatag</a:t>
            </a:r>
            <a:r>
              <a:rPr lang="pt-BR" sz="2400" dirty="0">
                <a:solidFill>
                  <a:srgbClr val="253F6D"/>
                </a:solidFill>
                <a:latin typeface="Abadi" panose="020B0604020104020204" pitchFamily="34" charset="0"/>
              </a:rPr>
              <a:t>&gt;. O conjunto das </a:t>
            </a:r>
            <a:r>
              <a:rPr lang="pt-BR" sz="2400" dirty="0" err="1">
                <a:solidFill>
                  <a:srgbClr val="253F6D"/>
                </a:solidFill>
                <a:latin typeface="Abadi" panose="020B0604020104020204" pitchFamily="34" charset="0"/>
              </a:rPr>
              <a:t>tags</a:t>
            </a:r>
            <a:r>
              <a:rPr lang="pt-BR" sz="2400" dirty="0">
                <a:solidFill>
                  <a:srgbClr val="253F6D"/>
                </a:solidFill>
                <a:latin typeface="Abadi" panose="020B0604020104020204" pitchFamily="34" charset="0"/>
              </a:rPr>
              <a:t> de abertura e fechamento e o seu conteúdo é geralmente chamado de elemento HTML.</a:t>
            </a:r>
          </a:p>
        </p:txBody>
      </p:sp>
    </p:spTree>
    <p:extLst>
      <p:ext uri="{BB962C8B-B14F-4D97-AF65-F5344CB8AC3E}">
        <p14:creationId xmlns:p14="http://schemas.microsoft.com/office/powerpoint/2010/main" val="3106256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avião, flor, escuro, homem&#10;&#10;Descrição gerada automaticamente">
            <a:extLst>
              <a:ext uri="{FF2B5EF4-FFF2-40B4-BE49-F238E27FC236}">
                <a16:creationId xmlns:a16="http://schemas.microsoft.com/office/drawing/2014/main" id="{37A3B915-C70F-4CEC-297E-D01FE43CACFD}"/>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1030" name="Picture 6" descr="Logo HTML5">
            <a:extLst>
              <a:ext uri="{FF2B5EF4-FFF2-40B4-BE49-F238E27FC236}">
                <a16:creationId xmlns:a16="http://schemas.microsoft.com/office/drawing/2014/main" id="{28DDDC29-B3B1-DA75-1F45-0EAE5CA1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8" y="2056889"/>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832CC2F-83D1-ADC3-0D4F-D2511B408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42" y="3734072"/>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750E32F3-38EE-398F-FEE0-9DEEFA31FAFE}"/>
              </a:ext>
            </a:extLst>
          </p:cNvPr>
          <p:cNvSpPr txBox="1"/>
          <p:nvPr/>
        </p:nvSpPr>
        <p:spPr>
          <a:xfrm>
            <a:off x="1969419" y="1446651"/>
            <a:ext cx="8781665" cy="1815882"/>
          </a:xfrm>
          <a:prstGeom prst="rect">
            <a:avLst/>
          </a:prstGeom>
          <a:noFill/>
        </p:spPr>
        <p:txBody>
          <a:bodyPr wrap="square">
            <a:spAutoFit/>
          </a:bodyPr>
          <a:lstStyle/>
          <a:p>
            <a:r>
              <a:rPr lang="pt-BR" sz="2800" dirty="0">
                <a:solidFill>
                  <a:srgbClr val="1F4E79"/>
                </a:solidFill>
                <a:latin typeface="Abadi" panose="020B0604020104020204" pitchFamily="34" charset="0"/>
              </a:rPr>
              <a:t>Uma das coisas mais importantes para quem está começando o desenvolvimento de sites é compreender para que serve esse trio de tecnologias, que geralmente são estudados em conjunto. </a:t>
            </a:r>
          </a:p>
        </p:txBody>
      </p:sp>
      <p:sp>
        <p:nvSpPr>
          <p:cNvPr id="2" name="CaixaDeTexto 1">
            <a:extLst>
              <a:ext uri="{FF2B5EF4-FFF2-40B4-BE49-F238E27FC236}">
                <a16:creationId xmlns:a16="http://schemas.microsoft.com/office/drawing/2014/main" id="{3C2BFE79-8906-8954-5208-29CA5C5FB974}"/>
              </a:ext>
            </a:extLst>
          </p:cNvPr>
          <p:cNvSpPr txBox="1"/>
          <p:nvPr/>
        </p:nvSpPr>
        <p:spPr>
          <a:xfrm>
            <a:off x="554486" y="541233"/>
            <a:ext cx="10196598" cy="830997"/>
          </a:xfrm>
          <a:prstGeom prst="rect">
            <a:avLst/>
          </a:prstGeom>
          <a:noFill/>
          <a:effectLst/>
        </p:spPr>
        <p:txBody>
          <a:bodyPr wrap="square" rtlCol="0">
            <a:spAutoFit/>
          </a:bodyPr>
          <a:lstStyle/>
          <a:p>
            <a:r>
              <a:rPr lang="pt-BR" sz="4800" dirty="0">
                <a:solidFill>
                  <a:schemeClr val="accent5">
                    <a:lumMod val="50000"/>
                  </a:schemeClr>
                </a:solidFill>
                <a:latin typeface="Gotham Black" pitchFamily="50" charset="0"/>
              </a:rPr>
              <a:t>Para que serve </a:t>
            </a:r>
            <a:r>
              <a:rPr lang="pt-BR" sz="4800" dirty="0">
                <a:solidFill>
                  <a:srgbClr val="007ACC"/>
                </a:solidFill>
                <a:latin typeface="Gotham Black" pitchFamily="50" charset="0"/>
              </a:rPr>
              <a:t>HTML, CSS e JS?</a:t>
            </a:r>
          </a:p>
        </p:txBody>
      </p:sp>
      <p:pic>
        <p:nvPicPr>
          <p:cNvPr id="11" name="Imagem 10">
            <a:extLst>
              <a:ext uri="{FF2B5EF4-FFF2-40B4-BE49-F238E27FC236}">
                <a16:creationId xmlns:a16="http://schemas.microsoft.com/office/drawing/2014/main" id="{A69EE9DA-5B42-9CFD-B651-1C8BB5A7DC6C}"/>
              </a:ext>
            </a:extLst>
          </p:cNvPr>
          <p:cNvPicPr>
            <a:picLocks noChangeAspect="1"/>
          </p:cNvPicPr>
          <p:nvPr/>
        </p:nvPicPr>
        <p:blipFill>
          <a:blip r:embed="rId5"/>
          <a:stretch>
            <a:fillRect/>
          </a:stretch>
        </p:blipFill>
        <p:spPr>
          <a:xfrm>
            <a:off x="2334082" y="3429000"/>
            <a:ext cx="7729110" cy="2675461"/>
          </a:xfrm>
          <a:prstGeom prst="rect">
            <a:avLst/>
          </a:prstGeom>
        </p:spPr>
      </p:pic>
    </p:spTree>
    <p:extLst>
      <p:ext uri="{BB962C8B-B14F-4D97-AF65-F5344CB8AC3E}">
        <p14:creationId xmlns:p14="http://schemas.microsoft.com/office/powerpoint/2010/main" val="115728678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50E73192-1C60-4430-3D2F-71FCE3456754}"/>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1030" name="Picture 6" descr="Logo HTML5">
            <a:extLst>
              <a:ext uri="{FF2B5EF4-FFF2-40B4-BE49-F238E27FC236}">
                <a16:creationId xmlns:a16="http://schemas.microsoft.com/office/drawing/2014/main" id="{28DDDC29-B3B1-DA75-1F45-0EAE5CA1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18" y="2056889"/>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D832CC2F-83D1-ADC3-0D4F-D2511B408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42" y="3734073"/>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Imagem 9" descr="Logotipo&#10;&#10;Descrição gerada automaticamente">
            <a:extLst>
              <a:ext uri="{FF2B5EF4-FFF2-40B4-BE49-F238E27FC236}">
                <a16:creationId xmlns:a16="http://schemas.microsoft.com/office/drawing/2014/main" id="{554B9175-2C40-19F1-4DD2-BE2E1F20C58B}"/>
              </a:ext>
            </a:extLst>
          </p:cNvPr>
          <p:cNvPicPr>
            <a:picLocks noChangeAspect="1"/>
          </p:cNvPicPr>
          <p:nvPr/>
        </p:nvPicPr>
        <p:blipFill rotWithShape="1">
          <a:blip r:embed="rId5">
            <a:extLst>
              <a:ext uri="{28A0092B-C50C-407E-A947-70E740481C1C}">
                <a14:useLocalDpi xmlns:a14="http://schemas.microsoft.com/office/drawing/2010/main" val="0"/>
              </a:ext>
            </a:extLst>
          </a:blip>
          <a:srcRect l="38645" t="10711" r="39032" b="10215"/>
          <a:stretch/>
        </p:blipFill>
        <p:spPr>
          <a:xfrm>
            <a:off x="1494389" y="2742944"/>
            <a:ext cx="1129559" cy="1560489"/>
          </a:xfrm>
          <a:prstGeom prst="rect">
            <a:avLst/>
          </a:prstGeom>
        </p:spPr>
      </p:pic>
      <p:pic>
        <p:nvPicPr>
          <p:cNvPr id="8" name="Imagem 7" descr="Desenho de personagem&#10;&#10;Descrição gerada automaticamente com confiança média">
            <a:extLst>
              <a:ext uri="{FF2B5EF4-FFF2-40B4-BE49-F238E27FC236}">
                <a16:creationId xmlns:a16="http://schemas.microsoft.com/office/drawing/2014/main" id="{0C8F430A-BD1A-8CF0-4A69-BB6277390C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9213" y="242433"/>
            <a:ext cx="7111114" cy="5501149"/>
          </a:xfrm>
          <a:prstGeom prst="rect">
            <a:avLst/>
          </a:prstGeom>
        </p:spPr>
      </p:pic>
    </p:spTree>
    <p:extLst>
      <p:ext uri="{BB962C8B-B14F-4D97-AF65-F5344CB8AC3E}">
        <p14:creationId xmlns:p14="http://schemas.microsoft.com/office/powerpoint/2010/main" val="8452051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2E473F55-0D7C-F713-14E3-8E21E7323852}"/>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pic>
        <p:nvPicPr>
          <p:cNvPr id="12" name="Picture 6" descr="Logo HTML5">
            <a:extLst>
              <a:ext uri="{FF2B5EF4-FFF2-40B4-BE49-F238E27FC236}">
                <a16:creationId xmlns:a16="http://schemas.microsoft.com/office/drawing/2014/main" id="{0F4E687E-A00E-55D8-08BB-307AB4DFB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60" y="1815763"/>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5133FDC-47B0-87D2-8CCD-FFA1DA0A8276}"/>
              </a:ext>
            </a:extLst>
          </p:cNvPr>
          <p:cNvSpPr txBox="1"/>
          <p:nvPr/>
        </p:nvSpPr>
        <p:spPr>
          <a:xfrm>
            <a:off x="1771255" y="1791887"/>
            <a:ext cx="9075482" cy="1969770"/>
          </a:xfrm>
          <a:prstGeom prst="rect">
            <a:avLst/>
          </a:prstGeom>
          <a:noFill/>
        </p:spPr>
        <p:txBody>
          <a:bodyPr wrap="square">
            <a:spAutoFit/>
          </a:bodyPr>
          <a:lstStyle/>
          <a:p>
            <a:endParaRPr lang="pt-BR" sz="1000" dirty="0">
              <a:solidFill>
                <a:srgbClr val="1F4E79"/>
              </a:solidFill>
              <a:latin typeface="Abadi" panose="020B0604020104020204" pitchFamily="34" charset="0"/>
            </a:endParaRPr>
          </a:p>
          <a:p>
            <a:r>
              <a:rPr lang="pt-BR" sz="2800" dirty="0">
                <a:solidFill>
                  <a:srgbClr val="1F4E79"/>
                </a:solidFill>
                <a:latin typeface="Abadi" panose="020B0604020104020204" pitchFamily="34" charset="0"/>
              </a:rPr>
              <a:t>Algumas </a:t>
            </a:r>
            <a:r>
              <a:rPr lang="pt-BR" sz="2800" b="1" i="1" dirty="0" err="1">
                <a:solidFill>
                  <a:srgbClr val="1F4E79"/>
                </a:solidFill>
                <a:latin typeface="Abadi" panose="020B0604020104020204" pitchFamily="34" charset="0"/>
              </a:rPr>
              <a:t>tags</a:t>
            </a:r>
            <a:r>
              <a:rPr lang="pt-BR" sz="2800" dirty="0">
                <a:solidFill>
                  <a:srgbClr val="1F4E79"/>
                </a:solidFill>
                <a:latin typeface="Abadi" panose="020B0604020104020204" pitchFamily="34" charset="0"/>
              </a:rPr>
              <a:t> simplesmente deixaram de existir ou tornaram-se obsoletas, a </a:t>
            </a:r>
            <a:r>
              <a:rPr lang="pt-BR" sz="2800" b="1" i="1" dirty="0">
                <a:solidFill>
                  <a:srgbClr val="1F4E79"/>
                </a:solidFill>
                <a:latin typeface="Abadi" panose="020B0604020104020204" pitchFamily="34" charset="0"/>
              </a:rPr>
              <a:t>W3C</a:t>
            </a:r>
            <a:r>
              <a:rPr lang="pt-BR" sz="2800" dirty="0">
                <a:solidFill>
                  <a:srgbClr val="1F4E79"/>
                </a:solidFill>
                <a:latin typeface="Abadi" panose="020B0604020104020204" pitchFamily="34" charset="0"/>
              </a:rPr>
              <a:t> (consórcio responsável por manter as especificações da linguagem) recomenda que elas não sejam mais usadas.</a:t>
            </a:r>
          </a:p>
        </p:txBody>
      </p:sp>
      <p:sp>
        <p:nvSpPr>
          <p:cNvPr id="11" name="CaixaDeTexto 10">
            <a:extLst>
              <a:ext uri="{FF2B5EF4-FFF2-40B4-BE49-F238E27FC236}">
                <a16:creationId xmlns:a16="http://schemas.microsoft.com/office/drawing/2014/main" id="{E25279F8-1F2B-E527-83EF-17746DCEC2A6}"/>
              </a:ext>
            </a:extLst>
          </p:cNvPr>
          <p:cNvSpPr txBox="1"/>
          <p:nvPr/>
        </p:nvSpPr>
        <p:spPr>
          <a:xfrm>
            <a:off x="1530896" y="480445"/>
            <a:ext cx="3700969" cy="830997"/>
          </a:xfrm>
          <a:prstGeom prst="rect">
            <a:avLst/>
          </a:prstGeom>
          <a:noFill/>
          <a:effectLst/>
        </p:spPr>
        <p:txBody>
          <a:bodyPr wrap="square" rtlCol="0">
            <a:spAutoFit/>
          </a:bodyPr>
          <a:lstStyle/>
          <a:p>
            <a:r>
              <a:rPr lang="pt-BR" sz="4800" dirty="0" err="1">
                <a:solidFill>
                  <a:srgbClr val="F1931D"/>
                </a:solidFill>
                <a:latin typeface="Gotham Black" pitchFamily="50" charset="0"/>
              </a:rPr>
              <a:t>Tags</a:t>
            </a:r>
            <a:r>
              <a:rPr lang="pt-BR" sz="4800" dirty="0">
                <a:solidFill>
                  <a:srgbClr val="F1931D"/>
                </a:solidFill>
                <a:latin typeface="Gotham Black" pitchFamily="50" charset="0"/>
              </a:rPr>
              <a:t> HTML</a:t>
            </a:r>
          </a:p>
        </p:txBody>
      </p:sp>
    </p:spTree>
    <p:extLst>
      <p:ext uri="{BB962C8B-B14F-4D97-AF65-F5344CB8AC3E}">
        <p14:creationId xmlns:p14="http://schemas.microsoft.com/office/powerpoint/2010/main" val="294018205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EFFFD226-1947-AEC9-01F7-78B62C97210D}"/>
              </a:ext>
            </a:extLst>
          </p:cNvPr>
          <p:cNvPicPr>
            <a:picLocks noChangeAspect="1"/>
          </p:cNvPicPr>
          <p:nvPr/>
        </p:nvPicPr>
        <p:blipFill rotWithShape="1">
          <a:blip r:embed="rId2"/>
          <a:srcRect l="7512" t="7577" r="6969" b="5909"/>
          <a:stretch/>
        </p:blipFill>
        <p:spPr>
          <a:xfrm>
            <a:off x="2286000" y="0"/>
            <a:ext cx="7668492" cy="6858000"/>
          </a:xfrm>
          <a:prstGeom prst="rect">
            <a:avLst/>
          </a:prstGeom>
        </p:spPr>
      </p:pic>
      <p:pic>
        <p:nvPicPr>
          <p:cNvPr id="5" name="Picture 3">
            <a:extLst>
              <a:ext uri="{FF2B5EF4-FFF2-40B4-BE49-F238E27FC236}">
                <a16:creationId xmlns:a16="http://schemas.microsoft.com/office/drawing/2014/main" id="{4B36686D-1785-1C05-85F0-D7DC6A002C12}"/>
              </a:ext>
            </a:extLst>
          </p:cNvPr>
          <p:cNvPicPr>
            <a:picLocks noChangeAspect="1"/>
          </p:cNvPicPr>
          <p:nvPr/>
        </p:nvPicPr>
        <p:blipFill>
          <a:blip r:embed="rId3"/>
          <a:srcRect/>
          <a:stretch>
            <a:fillRect/>
          </a:stretch>
        </p:blipFill>
        <p:spPr>
          <a:xfrm>
            <a:off x="10136755" y="-249381"/>
            <a:ext cx="1866496" cy="1866496"/>
          </a:xfrm>
          <a:prstGeom prst="rect">
            <a:avLst/>
          </a:prstGeom>
        </p:spPr>
      </p:pic>
    </p:spTree>
    <p:extLst>
      <p:ext uri="{BB962C8B-B14F-4D97-AF65-F5344CB8AC3E}">
        <p14:creationId xmlns:p14="http://schemas.microsoft.com/office/powerpoint/2010/main" val="238568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vião, flor, escuro, homem&#10;&#10;Descrição gerada automaticamente">
            <a:extLst>
              <a:ext uri="{FF2B5EF4-FFF2-40B4-BE49-F238E27FC236}">
                <a16:creationId xmlns:a16="http://schemas.microsoft.com/office/drawing/2014/main" id="{8A2ABF34-9F41-A981-71CC-7EB1B608F329}"/>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2" name="Título 1">
            <a:extLst>
              <a:ext uri="{FF2B5EF4-FFF2-40B4-BE49-F238E27FC236}">
                <a16:creationId xmlns:a16="http://schemas.microsoft.com/office/drawing/2014/main" id="{EA7BC1C9-89CC-8CA4-C90F-0633AE68114D}"/>
              </a:ext>
            </a:extLst>
          </p:cNvPr>
          <p:cNvSpPr>
            <a:spLocks noGrp="1"/>
          </p:cNvSpPr>
          <p:nvPr>
            <p:ph type="title"/>
          </p:nvPr>
        </p:nvSpPr>
        <p:spPr>
          <a:xfrm>
            <a:off x="838200" y="365126"/>
            <a:ext cx="4470918" cy="987814"/>
          </a:xfrm>
        </p:spPr>
        <p:txBody>
          <a:bodyPr/>
          <a:lstStyle/>
          <a:p>
            <a:r>
              <a:rPr lang="pt-BR" dirty="0">
                <a:latin typeface="Gotham Black" pitchFamily="50" charset="0"/>
              </a:rPr>
              <a:t>O que é TAG?</a:t>
            </a:r>
          </a:p>
        </p:txBody>
      </p:sp>
      <p:sp>
        <p:nvSpPr>
          <p:cNvPr id="3" name="Espaço Reservado para Conteúdo 2">
            <a:extLst>
              <a:ext uri="{FF2B5EF4-FFF2-40B4-BE49-F238E27FC236}">
                <a16:creationId xmlns:a16="http://schemas.microsoft.com/office/drawing/2014/main" id="{1CAE510D-9B6E-C3B1-9EF2-30C90F806687}"/>
              </a:ext>
            </a:extLst>
          </p:cNvPr>
          <p:cNvSpPr>
            <a:spLocks noGrp="1"/>
          </p:cNvSpPr>
          <p:nvPr>
            <p:ph idx="1"/>
          </p:nvPr>
        </p:nvSpPr>
        <p:spPr>
          <a:xfrm>
            <a:off x="1110343" y="1499054"/>
            <a:ext cx="10030407" cy="4351338"/>
          </a:xfrm>
        </p:spPr>
        <p:txBody>
          <a:bodyPr>
            <a:normAutofit fontScale="92500" lnSpcReduction="10000"/>
          </a:bodyPr>
          <a:lstStyle/>
          <a:p>
            <a:pPr algn="just"/>
            <a:r>
              <a:rPr lang="pt-BR" dirty="0">
                <a:solidFill>
                  <a:srgbClr val="044B96"/>
                </a:solidFill>
                <a:latin typeface="Abadi" panose="020B0604020104020204" pitchFamily="34" charset="0"/>
              </a:rPr>
              <a:t>As </a:t>
            </a:r>
            <a:r>
              <a:rPr lang="pt-BR" b="1" i="1" dirty="0" err="1">
                <a:solidFill>
                  <a:srgbClr val="C00000"/>
                </a:solidFill>
                <a:latin typeface="Abadi" panose="020B0604020104020204" pitchFamily="34" charset="0"/>
              </a:rPr>
              <a:t>tags</a:t>
            </a:r>
            <a:r>
              <a:rPr lang="pt-BR" dirty="0">
                <a:solidFill>
                  <a:srgbClr val="044B96"/>
                </a:solidFill>
                <a:latin typeface="Abadi" panose="020B0604020104020204" pitchFamily="34" charset="0"/>
              </a:rPr>
              <a:t> são usadas para informar ao navegador a estrutura do site. </a:t>
            </a:r>
          </a:p>
          <a:p>
            <a:pPr algn="just"/>
            <a:r>
              <a:rPr lang="pt-BR" dirty="0">
                <a:solidFill>
                  <a:srgbClr val="044B96"/>
                </a:solidFill>
                <a:latin typeface="Abadi" panose="020B0604020104020204" pitchFamily="34" charset="0"/>
              </a:rPr>
              <a:t>As </a:t>
            </a:r>
            <a:r>
              <a:rPr lang="pt-BR" b="1" i="1" dirty="0" err="1">
                <a:solidFill>
                  <a:srgbClr val="C00000"/>
                </a:solidFill>
                <a:latin typeface="Abadi" panose="020B0604020104020204" pitchFamily="34" charset="0"/>
              </a:rPr>
              <a:t>tags</a:t>
            </a:r>
            <a:r>
              <a:rPr lang="pt-BR" dirty="0">
                <a:solidFill>
                  <a:srgbClr val="044B96"/>
                </a:solidFill>
                <a:latin typeface="Abadi" panose="020B0604020104020204" pitchFamily="34" charset="0"/>
              </a:rPr>
              <a:t> serão </a:t>
            </a:r>
            <a:r>
              <a:rPr lang="pt-BR" b="1" i="1" dirty="0">
                <a:solidFill>
                  <a:srgbClr val="C00000"/>
                </a:solidFill>
                <a:latin typeface="Abadi" panose="020B0604020104020204" pitchFamily="34" charset="0"/>
              </a:rPr>
              <a:t>interpretadas</a:t>
            </a:r>
            <a:r>
              <a:rPr lang="pt-BR" dirty="0">
                <a:solidFill>
                  <a:srgbClr val="044B96"/>
                </a:solidFill>
                <a:latin typeface="Abadi" panose="020B0604020104020204" pitchFamily="34" charset="0"/>
              </a:rPr>
              <a:t> pelo navegador, produzindo assim a estrutura e o conteúdo </a:t>
            </a:r>
            <a:r>
              <a:rPr lang="pt-BR" b="1" i="1" dirty="0">
                <a:solidFill>
                  <a:srgbClr val="C00000"/>
                </a:solidFill>
                <a:latin typeface="Abadi" panose="020B0604020104020204" pitchFamily="34" charset="0"/>
              </a:rPr>
              <a:t>visual</a:t>
            </a:r>
            <a:r>
              <a:rPr lang="pt-BR" dirty="0">
                <a:solidFill>
                  <a:srgbClr val="C00000"/>
                </a:solidFill>
                <a:latin typeface="Abadi" panose="020B0604020104020204" pitchFamily="34" charset="0"/>
              </a:rPr>
              <a:t> </a:t>
            </a:r>
            <a:r>
              <a:rPr lang="pt-BR" dirty="0">
                <a:solidFill>
                  <a:srgbClr val="044B96"/>
                </a:solidFill>
                <a:latin typeface="Abadi" panose="020B0604020104020204" pitchFamily="34" charset="0"/>
              </a:rPr>
              <a:t>da página.</a:t>
            </a:r>
          </a:p>
          <a:p>
            <a:pPr algn="l"/>
            <a:r>
              <a:rPr lang="pt-BR" b="0" i="0" dirty="0">
                <a:solidFill>
                  <a:srgbClr val="044B96"/>
                </a:solidFill>
                <a:effectLst/>
                <a:latin typeface="Abadi" panose="020B0604020104020204" pitchFamily="34" charset="0"/>
              </a:rPr>
              <a:t>A principal característica das </a:t>
            </a:r>
            <a:r>
              <a:rPr lang="pt-BR" b="1" i="1" dirty="0" err="1">
                <a:solidFill>
                  <a:srgbClr val="C00000"/>
                </a:solidFill>
                <a:effectLst/>
                <a:latin typeface="Abadi" panose="020B0604020104020204" pitchFamily="34" charset="0"/>
              </a:rPr>
              <a:t>tags</a:t>
            </a:r>
            <a:r>
              <a:rPr lang="pt-BR" b="0" i="0" dirty="0">
                <a:solidFill>
                  <a:srgbClr val="C00000"/>
                </a:solidFill>
                <a:effectLst/>
                <a:latin typeface="Abadi" panose="020B0604020104020204" pitchFamily="34" charset="0"/>
              </a:rPr>
              <a:t> </a:t>
            </a:r>
            <a:r>
              <a:rPr lang="pt-BR" b="0" i="0" dirty="0">
                <a:solidFill>
                  <a:srgbClr val="044B96"/>
                </a:solidFill>
                <a:effectLst/>
                <a:latin typeface="Abadi" panose="020B0604020104020204" pitchFamily="34" charset="0"/>
              </a:rPr>
              <a:t>é estarem sempre dentro dos sinais de </a:t>
            </a:r>
            <a:r>
              <a:rPr lang="pt-BR" b="1" i="1" dirty="0" err="1">
                <a:solidFill>
                  <a:srgbClr val="C00000"/>
                </a:solidFill>
                <a:effectLst/>
                <a:latin typeface="Abadi" panose="020B0604020104020204" pitchFamily="34" charset="0"/>
              </a:rPr>
              <a:t>chevron</a:t>
            </a:r>
            <a:r>
              <a:rPr lang="pt-BR" b="0" i="0" dirty="0">
                <a:solidFill>
                  <a:srgbClr val="044B96"/>
                </a:solidFill>
                <a:effectLst/>
                <a:latin typeface="Abadi" panose="020B0604020104020204" pitchFamily="34" charset="0"/>
              </a:rPr>
              <a:t> (sinal de “maior que” e “menor que”), ou seja: </a:t>
            </a:r>
            <a:r>
              <a:rPr lang="pt-BR" b="1" i="0" dirty="0">
                <a:solidFill>
                  <a:srgbClr val="044B96"/>
                </a:solidFill>
                <a:effectLst/>
                <a:latin typeface="Abadi" panose="020B0604020104020204" pitchFamily="34" charset="0"/>
              </a:rPr>
              <a:t>&lt; &gt;</a:t>
            </a:r>
            <a:r>
              <a:rPr lang="pt-BR" b="0" i="0" dirty="0">
                <a:solidFill>
                  <a:srgbClr val="044B96"/>
                </a:solidFill>
                <a:effectLst/>
                <a:latin typeface="Abadi" panose="020B0604020104020204" pitchFamily="34" charset="0"/>
              </a:rPr>
              <a:t>.</a:t>
            </a:r>
          </a:p>
          <a:p>
            <a:pPr algn="l"/>
            <a:r>
              <a:rPr lang="pt-BR" b="0" i="0" dirty="0">
                <a:solidFill>
                  <a:srgbClr val="044B96"/>
                </a:solidFill>
                <a:effectLst/>
                <a:latin typeface="Abadi" panose="020B0604020104020204" pitchFamily="34" charset="0"/>
              </a:rPr>
              <a:t>As </a:t>
            </a:r>
            <a:r>
              <a:rPr lang="pt-BR" b="0" i="0" dirty="0" err="1">
                <a:solidFill>
                  <a:srgbClr val="044B96"/>
                </a:solidFill>
                <a:effectLst/>
                <a:latin typeface="Abadi" panose="020B0604020104020204" pitchFamily="34" charset="0"/>
              </a:rPr>
              <a:t>tags</a:t>
            </a:r>
            <a:r>
              <a:rPr lang="pt-BR" b="0" i="0" dirty="0">
                <a:solidFill>
                  <a:srgbClr val="044B96"/>
                </a:solidFill>
                <a:effectLst/>
                <a:latin typeface="Abadi" panose="020B0604020104020204" pitchFamily="34" charset="0"/>
              </a:rPr>
              <a:t> </a:t>
            </a:r>
            <a:r>
              <a:rPr lang="pt-BR" b="1" i="1" dirty="0">
                <a:solidFill>
                  <a:srgbClr val="C00000"/>
                </a:solidFill>
                <a:effectLst/>
                <a:latin typeface="Abadi" panose="020B0604020104020204" pitchFamily="34" charset="0"/>
              </a:rPr>
              <a:t>HTML</a:t>
            </a:r>
            <a:r>
              <a:rPr lang="pt-BR" b="0" i="0" dirty="0">
                <a:solidFill>
                  <a:srgbClr val="044B96"/>
                </a:solidFill>
                <a:effectLst/>
                <a:latin typeface="Abadi" panose="020B0604020104020204" pitchFamily="34" charset="0"/>
              </a:rPr>
              <a:t> são divididas em dois tipos: as que </a:t>
            </a:r>
            <a:r>
              <a:rPr lang="pt-BR" b="1" i="1" dirty="0">
                <a:solidFill>
                  <a:srgbClr val="C00000"/>
                </a:solidFill>
                <a:effectLst/>
                <a:latin typeface="Abadi" panose="020B0604020104020204" pitchFamily="34" charset="0"/>
              </a:rPr>
              <a:t>precisam de fechamento</a:t>
            </a:r>
            <a:r>
              <a:rPr lang="pt-BR" b="0" i="0" dirty="0">
                <a:solidFill>
                  <a:srgbClr val="C00000"/>
                </a:solidFill>
                <a:effectLst/>
                <a:latin typeface="Abadi" panose="020B0604020104020204" pitchFamily="34" charset="0"/>
              </a:rPr>
              <a:t> </a:t>
            </a:r>
            <a:r>
              <a:rPr lang="pt-BR" b="0" i="0" dirty="0">
                <a:solidFill>
                  <a:srgbClr val="044B96"/>
                </a:solidFill>
                <a:effectLst/>
                <a:latin typeface="Abadi" panose="020B0604020104020204" pitchFamily="34" charset="0"/>
              </a:rPr>
              <a:t>e as que </a:t>
            </a:r>
            <a:r>
              <a:rPr lang="pt-BR" b="1" i="1" dirty="0">
                <a:solidFill>
                  <a:srgbClr val="C00000"/>
                </a:solidFill>
                <a:effectLst/>
                <a:latin typeface="Abadi" panose="020B0604020104020204" pitchFamily="34" charset="0"/>
              </a:rPr>
              <a:t>não precisam de fechamento</a:t>
            </a:r>
            <a:r>
              <a:rPr lang="pt-BR" b="0" i="0" dirty="0">
                <a:solidFill>
                  <a:srgbClr val="C00000"/>
                </a:solidFill>
                <a:effectLst/>
                <a:latin typeface="Abadi" panose="020B0604020104020204" pitchFamily="34" charset="0"/>
              </a:rPr>
              <a:t>. </a:t>
            </a:r>
          </a:p>
          <a:p>
            <a:pPr algn="l"/>
            <a:r>
              <a:rPr lang="pt-BR" b="0" i="0" dirty="0">
                <a:solidFill>
                  <a:srgbClr val="044B96"/>
                </a:solidFill>
                <a:effectLst/>
                <a:latin typeface="Abadi" panose="020B0604020104020204" pitchFamily="34" charset="0"/>
              </a:rPr>
              <a:t>As </a:t>
            </a:r>
            <a:r>
              <a:rPr lang="pt-BR" b="1" i="1" dirty="0" err="1">
                <a:solidFill>
                  <a:srgbClr val="C00000"/>
                </a:solidFill>
                <a:effectLst/>
                <a:latin typeface="Abadi" panose="020B0604020104020204" pitchFamily="34" charset="0"/>
              </a:rPr>
              <a:t>tags</a:t>
            </a:r>
            <a:r>
              <a:rPr lang="pt-BR" b="0" i="0" dirty="0">
                <a:solidFill>
                  <a:srgbClr val="C00000"/>
                </a:solidFill>
                <a:effectLst/>
                <a:latin typeface="Abadi" panose="020B0604020104020204" pitchFamily="34" charset="0"/>
              </a:rPr>
              <a:t> </a:t>
            </a:r>
            <a:r>
              <a:rPr lang="pt-BR" b="0" i="0" dirty="0">
                <a:solidFill>
                  <a:srgbClr val="044B96"/>
                </a:solidFill>
                <a:effectLst/>
                <a:latin typeface="Abadi" panose="020B0604020104020204" pitchFamily="34" charset="0"/>
              </a:rPr>
              <a:t>que </a:t>
            </a:r>
            <a:r>
              <a:rPr lang="pt-BR" b="1" i="1" dirty="0">
                <a:solidFill>
                  <a:srgbClr val="C00000"/>
                </a:solidFill>
                <a:effectLst/>
                <a:latin typeface="Abadi" panose="020B0604020104020204" pitchFamily="34" charset="0"/>
              </a:rPr>
              <a:t>precisam de fechamento </a:t>
            </a:r>
            <a:r>
              <a:rPr lang="pt-BR" b="0" i="0" dirty="0">
                <a:solidFill>
                  <a:srgbClr val="044B96"/>
                </a:solidFill>
                <a:effectLst/>
                <a:latin typeface="Abadi" panose="020B0604020104020204" pitchFamily="34" charset="0"/>
              </a:rPr>
              <a:t>possuem a sintaxe </a:t>
            </a:r>
            <a:r>
              <a:rPr lang="pt-BR" b="1" i="1" dirty="0">
                <a:solidFill>
                  <a:srgbClr val="C00000"/>
                </a:solidFill>
                <a:effectLst/>
                <a:latin typeface="Abadi" panose="020B0604020104020204" pitchFamily="34" charset="0"/>
              </a:rPr>
              <a:t>&lt;</a:t>
            </a:r>
            <a:r>
              <a:rPr lang="pt-BR" b="1" i="1" dirty="0" err="1">
                <a:solidFill>
                  <a:srgbClr val="C00000"/>
                </a:solidFill>
                <a:effectLst/>
                <a:latin typeface="Abadi" panose="020B0604020104020204" pitchFamily="34" charset="0"/>
              </a:rPr>
              <a:t>tag</a:t>
            </a:r>
            <a:r>
              <a:rPr lang="pt-BR" b="1" i="1" dirty="0">
                <a:solidFill>
                  <a:srgbClr val="C00000"/>
                </a:solidFill>
                <a:effectLst/>
                <a:latin typeface="Abadi" panose="020B0604020104020204" pitchFamily="34" charset="0"/>
              </a:rPr>
              <a:t>&gt; &lt;/</a:t>
            </a:r>
            <a:r>
              <a:rPr lang="pt-BR" b="1" i="1" dirty="0" err="1">
                <a:solidFill>
                  <a:srgbClr val="C00000"/>
                </a:solidFill>
                <a:effectLst/>
                <a:latin typeface="Abadi" panose="020B0604020104020204" pitchFamily="34" charset="0"/>
              </a:rPr>
              <a:t>tag</a:t>
            </a:r>
            <a:r>
              <a:rPr lang="pt-BR" b="1" i="1" dirty="0">
                <a:solidFill>
                  <a:srgbClr val="C00000"/>
                </a:solidFill>
                <a:effectLst/>
                <a:latin typeface="Abadi" panose="020B0604020104020204" pitchFamily="34" charset="0"/>
              </a:rPr>
              <a:t>&gt;, </a:t>
            </a:r>
            <a:r>
              <a:rPr lang="pt-BR" b="0" i="0" dirty="0">
                <a:solidFill>
                  <a:srgbClr val="044B96"/>
                </a:solidFill>
                <a:effectLst/>
                <a:latin typeface="Abadi" panose="020B0604020104020204" pitchFamily="34" charset="0"/>
              </a:rPr>
              <a:t>já as que não precisam de fechamento possuem como estrutura </a:t>
            </a:r>
            <a:r>
              <a:rPr lang="pt-BR" b="1" i="1" dirty="0">
                <a:solidFill>
                  <a:srgbClr val="C00000"/>
                </a:solidFill>
                <a:effectLst/>
                <a:latin typeface="Abadi" panose="020B0604020104020204" pitchFamily="34" charset="0"/>
              </a:rPr>
              <a:t>&lt;</a:t>
            </a:r>
            <a:r>
              <a:rPr lang="pt-BR" b="1" i="1" dirty="0" err="1">
                <a:solidFill>
                  <a:srgbClr val="C00000"/>
                </a:solidFill>
                <a:effectLst/>
                <a:latin typeface="Abadi" panose="020B0604020104020204" pitchFamily="34" charset="0"/>
              </a:rPr>
              <a:t>tag</a:t>
            </a:r>
            <a:r>
              <a:rPr lang="pt-BR" b="1" i="1" dirty="0">
                <a:solidFill>
                  <a:srgbClr val="C00000"/>
                </a:solidFill>
                <a:effectLst/>
                <a:latin typeface="Abadi" panose="020B0604020104020204" pitchFamily="34" charset="0"/>
              </a:rPr>
              <a:t>/&gt;</a:t>
            </a:r>
            <a:r>
              <a:rPr lang="pt-BR" b="1" i="1" dirty="0">
                <a:solidFill>
                  <a:srgbClr val="044B96"/>
                </a:solidFill>
                <a:effectLst/>
                <a:latin typeface="Abadi" panose="020B0604020104020204" pitchFamily="34" charset="0"/>
              </a:rPr>
              <a:t>.</a:t>
            </a:r>
          </a:p>
          <a:p>
            <a:pPr algn="just"/>
            <a:endParaRPr lang="pt-BR" dirty="0">
              <a:solidFill>
                <a:srgbClr val="044B96"/>
              </a:solidFill>
              <a:latin typeface="Abadi" panose="020B0604020104020204" pitchFamily="34" charset="0"/>
            </a:endParaRPr>
          </a:p>
        </p:txBody>
      </p:sp>
    </p:spTree>
    <p:extLst>
      <p:ext uri="{BB962C8B-B14F-4D97-AF65-F5344CB8AC3E}">
        <p14:creationId xmlns:p14="http://schemas.microsoft.com/office/powerpoint/2010/main" val="2541762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vião, flor, escuro, homem&#10;&#10;Descrição gerada automaticamente">
            <a:extLst>
              <a:ext uri="{FF2B5EF4-FFF2-40B4-BE49-F238E27FC236}">
                <a16:creationId xmlns:a16="http://schemas.microsoft.com/office/drawing/2014/main" id="{8A2ABF34-9F41-A981-71CC-7EB1B608F329}"/>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2" name="Título 1">
            <a:extLst>
              <a:ext uri="{FF2B5EF4-FFF2-40B4-BE49-F238E27FC236}">
                <a16:creationId xmlns:a16="http://schemas.microsoft.com/office/drawing/2014/main" id="{EA7BC1C9-89CC-8CA4-C90F-0633AE68114D}"/>
              </a:ext>
            </a:extLst>
          </p:cNvPr>
          <p:cNvSpPr>
            <a:spLocks noGrp="1"/>
          </p:cNvSpPr>
          <p:nvPr>
            <p:ph type="title"/>
          </p:nvPr>
        </p:nvSpPr>
        <p:spPr>
          <a:xfrm>
            <a:off x="838200" y="365126"/>
            <a:ext cx="3099318" cy="987814"/>
          </a:xfrm>
        </p:spPr>
        <p:txBody>
          <a:bodyPr/>
          <a:lstStyle/>
          <a:p>
            <a:r>
              <a:rPr lang="pt-BR">
                <a:latin typeface="Gotham Black" pitchFamily="50" charset="0"/>
              </a:rPr>
              <a:t>Atributos</a:t>
            </a:r>
            <a:endParaRPr lang="pt-BR" dirty="0">
              <a:latin typeface="Gotham Black" pitchFamily="50" charset="0"/>
            </a:endParaRPr>
          </a:p>
        </p:txBody>
      </p:sp>
      <p:sp>
        <p:nvSpPr>
          <p:cNvPr id="3" name="Espaço Reservado para Conteúdo 2">
            <a:extLst>
              <a:ext uri="{FF2B5EF4-FFF2-40B4-BE49-F238E27FC236}">
                <a16:creationId xmlns:a16="http://schemas.microsoft.com/office/drawing/2014/main" id="{1CAE510D-9B6E-C3B1-9EF2-30C90F806687}"/>
              </a:ext>
            </a:extLst>
          </p:cNvPr>
          <p:cNvSpPr>
            <a:spLocks noGrp="1"/>
          </p:cNvSpPr>
          <p:nvPr>
            <p:ph idx="1"/>
          </p:nvPr>
        </p:nvSpPr>
        <p:spPr>
          <a:xfrm>
            <a:off x="1658516" y="1499054"/>
            <a:ext cx="8874967" cy="3511485"/>
          </a:xfrm>
        </p:spPr>
        <p:txBody>
          <a:bodyPr>
            <a:normAutofit lnSpcReduction="10000"/>
          </a:bodyPr>
          <a:lstStyle/>
          <a:p>
            <a:pPr marL="0" indent="0">
              <a:buNone/>
            </a:pPr>
            <a:r>
              <a:rPr lang="pt-BR" dirty="0">
                <a:latin typeface="Abadi" panose="020B0604020104020204" pitchFamily="34" charset="0"/>
              </a:rPr>
              <a:t>Os atributos são usados para personalizar as </a:t>
            </a:r>
            <a:r>
              <a:rPr lang="pt-BR" dirty="0" err="1">
                <a:latin typeface="Abadi" panose="020B0604020104020204" pitchFamily="34" charset="0"/>
              </a:rPr>
              <a:t>tags</a:t>
            </a:r>
            <a:r>
              <a:rPr lang="pt-BR" dirty="0">
                <a:latin typeface="Abadi" panose="020B0604020104020204" pitchFamily="34" charset="0"/>
              </a:rPr>
              <a:t>, modificando sua estrutura ou funcionalidade.</a:t>
            </a:r>
          </a:p>
          <a:p>
            <a:pPr marL="0" indent="0">
              <a:buNone/>
            </a:pPr>
            <a:endParaRPr lang="pt-BR" sz="1100" dirty="0">
              <a:latin typeface="Abadi" panose="020B0604020104020204" pitchFamily="34" charset="0"/>
            </a:endParaRPr>
          </a:p>
          <a:p>
            <a:pPr marL="0" indent="0">
              <a:buNone/>
            </a:pPr>
            <a:r>
              <a:rPr lang="pt-BR" dirty="0">
                <a:latin typeface="Abadi" panose="020B0604020104020204" pitchFamily="34" charset="0"/>
              </a:rPr>
              <a:t>Igualmente, os atributos são utilizados para atribuir uma classe ou id a um elemento.</a:t>
            </a:r>
          </a:p>
          <a:p>
            <a:pPr marL="0" indent="0">
              <a:buNone/>
            </a:pPr>
            <a:endParaRPr lang="pt-BR" sz="1100" dirty="0">
              <a:latin typeface="Abadi" panose="020B0604020104020204" pitchFamily="34" charset="0"/>
            </a:endParaRPr>
          </a:p>
          <a:p>
            <a:pPr marL="0" indent="0">
              <a:buNone/>
            </a:pPr>
            <a:r>
              <a:rPr lang="pt-BR" dirty="0">
                <a:latin typeface="Abadi" panose="020B0604020104020204" pitchFamily="34" charset="0"/>
              </a:rPr>
              <a:t>A maioria das </a:t>
            </a:r>
            <a:r>
              <a:rPr lang="pt-BR" dirty="0" err="1">
                <a:latin typeface="Abadi" panose="020B0604020104020204" pitchFamily="34" charset="0"/>
              </a:rPr>
              <a:t>tags</a:t>
            </a:r>
            <a:r>
              <a:rPr lang="pt-BR" dirty="0">
                <a:latin typeface="Abadi" panose="020B0604020104020204" pitchFamily="34" charset="0"/>
              </a:rPr>
              <a:t> tem seus próprios atributos. Contudo, existem alguns atributos genéricos que podem ser utilizados na maioria das </a:t>
            </a:r>
            <a:r>
              <a:rPr lang="pt-BR" dirty="0" err="1">
                <a:latin typeface="Abadi" panose="020B0604020104020204" pitchFamily="34" charset="0"/>
              </a:rPr>
              <a:t>tags</a:t>
            </a:r>
            <a:r>
              <a:rPr lang="pt-BR" dirty="0">
                <a:latin typeface="Abadi" panose="020B0604020104020204" pitchFamily="34" charset="0"/>
              </a:rPr>
              <a:t> HTML,</a:t>
            </a:r>
            <a:endParaRPr lang="pt-BR" dirty="0">
              <a:solidFill>
                <a:srgbClr val="FF0000"/>
              </a:solidFill>
              <a:latin typeface="Abadi" panose="020B0604020104020204" pitchFamily="34" charset="0"/>
            </a:endParaRPr>
          </a:p>
        </p:txBody>
      </p:sp>
    </p:spTree>
    <p:extLst>
      <p:ext uri="{BB962C8B-B14F-4D97-AF65-F5344CB8AC3E}">
        <p14:creationId xmlns:p14="http://schemas.microsoft.com/office/powerpoint/2010/main" val="3439556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vião, flor, escuro, homem&#10;&#10;Descrição gerada automaticamente">
            <a:extLst>
              <a:ext uri="{FF2B5EF4-FFF2-40B4-BE49-F238E27FC236}">
                <a16:creationId xmlns:a16="http://schemas.microsoft.com/office/drawing/2014/main" id="{8A2ABF34-9F41-A981-71CC-7EB1B608F329}"/>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2" name="Título 1">
            <a:extLst>
              <a:ext uri="{FF2B5EF4-FFF2-40B4-BE49-F238E27FC236}">
                <a16:creationId xmlns:a16="http://schemas.microsoft.com/office/drawing/2014/main" id="{EA7BC1C9-89CC-8CA4-C90F-0633AE68114D}"/>
              </a:ext>
            </a:extLst>
          </p:cNvPr>
          <p:cNvSpPr>
            <a:spLocks noGrp="1"/>
          </p:cNvSpPr>
          <p:nvPr>
            <p:ph type="title"/>
          </p:nvPr>
        </p:nvSpPr>
        <p:spPr>
          <a:xfrm>
            <a:off x="838200" y="365126"/>
            <a:ext cx="3099318" cy="987814"/>
          </a:xfrm>
        </p:spPr>
        <p:txBody>
          <a:bodyPr/>
          <a:lstStyle/>
          <a:p>
            <a:r>
              <a:rPr lang="pt-BR" dirty="0">
                <a:latin typeface="Gotham Black" pitchFamily="50" charset="0"/>
              </a:rPr>
              <a:t>Atributos</a:t>
            </a:r>
          </a:p>
        </p:txBody>
      </p:sp>
      <p:sp>
        <p:nvSpPr>
          <p:cNvPr id="3" name="Espaço Reservado para Conteúdo 2">
            <a:extLst>
              <a:ext uri="{FF2B5EF4-FFF2-40B4-BE49-F238E27FC236}">
                <a16:creationId xmlns:a16="http://schemas.microsoft.com/office/drawing/2014/main" id="{1CAE510D-9B6E-C3B1-9EF2-30C90F806687}"/>
              </a:ext>
            </a:extLst>
          </p:cNvPr>
          <p:cNvSpPr>
            <a:spLocks noGrp="1"/>
          </p:cNvSpPr>
          <p:nvPr>
            <p:ph idx="1"/>
          </p:nvPr>
        </p:nvSpPr>
        <p:spPr>
          <a:xfrm>
            <a:off x="772885" y="1352941"/>
            <a:ext cx="10870164" cy="4161452"/>
          </a:xfrm>
        </p:spPr>
        <p:txBody>
          <a:bodyPr>
            <a:noAutofit/>
          </a:bodyPr>
          <a:lstStyle/>
          <a:p>
            <a:pPr marL="0" indent="0">
              <a:buNone/>
            </a:pPr>
            <a:r>
              <a:rPr lang="pt-BR" sz="2100" dirty="0" err="1">
                <a:solidFill>
                  <a:srgbClr val="C00000"/>
                </a:solidFill>
                <a:latin typeface="Abadi" panose="020B0604020104020204" pitchFamily="34" charset="0"/>
              </a:rPr>
              <a:t>class</a:t>
            </a:r>
            <a:r>
              <a:rPr lang="pt-BR" sz="2100" dirty="0">
                <a:solidFill>
                  <a:srgbClr val="C00000"/>
                </a:solidFill>
                <a:latin typeface="Abadi" panose="020B0604020104020204" pitchFamily="34" charset="0"/>
              </a:rPr>
              <a:t>=”…“ </a:t>
            </a:r>
            <a:r>
              <a:rPr lang="pt-BR" sz="2100" dirty="0">
                <a:latin typeface="Abadi" panose="020B0604020104020204" pitchFamily="34" charset="0"/>
              </a:rPr>
              <a:t>– Atribui uma classe ao elemento (utilizada para um ou mais elementos);</a:t>
            </a:r>
          </a:p>
          <a:p>
            <a:pPr marL="0" indent="0">
              <a:buNone/>
            </a:pPr>
            <a:r>
              <a:rPr lang="pt-BR" sz="2100" dirty="0">
                <a:solidFill>
                  <a:srgbClr val="C00000"/>
                </a:solidFill>
                <a:latin typeface="Abadi" panose="020B0604020104020204" pitchFamily="34" charset="0"/>
              </a:rPr>
              <a:t>id=”…“ </a:t>
            </a:r>
            <a:r>
              <a:rPr lang="pt-BR" sz="2100" dirty="0">
                <a:latin typeface="Abadi" panose="020B0604020104020204" pitchFamily="34" charset="0"/>
              </a:rPr>
              <a:t>– Atribui um id ao elemento (um id deve ser único, atribuído a um único elemento);</a:t>
            </a:r>
          </a:p>
          <a:p>
            <a:pPr marL="0" indent="0">
              <a:buNone/>
            </a:pPr>
            <a:r>
              <a:rPr lang="pt-BR" sz="2100" dirty="0" err="1">
                <a:solidFill>
                  <a:srgbClr val="C00000"/>
                </a:solidFill>
                <a:latin typeface="Abadi" panose="020B0604020104020204" pitchFamily="34" charset="0"/>
              </a:rPr>
              <a:t>style</a:t>
            </a:r>
            <a:r>
              <a:rPr lang="pt-BR" sz="2100" dirty="0">
                <a:solidFill>
                  <a:srgbClr val="C00000"/>
                </a:solidFill>
                <a:latin typeface="Abadi" panose="020B0604020104020204" pitchFamily="34" charset="0"/>
              </a:rPr>
              <a:t>=”…” </a:t>
            </a:r>
            <a:r>
              <a:rPr lang="pt-BR" sz="2100" dirty="0">
                <a:latin typeface="Abadi" panose="020B0604020104020204" pitchFamily="34" charset="0"/>
              </a:rPr>
              <a:t>– Permite incluir elementos CSS (estilos) dentro da </a:t>
            </a:r>
            <a:r>
              <a:rPr lang="pt-BR" sz="2100" dirty="0" err="1">
                <a:latin typeface="Abadi" panose="020B0604020104020204" pitchFamily="34" charset="0"/>
              </a:rPr>
              <a:t>tag</a:t>
            </a:r>
            <a:r>
              <a:rPr lang="pt-BR" sz="2100" dirty="0">
                <a:latin typeface="Abadi" panose="020B0604020104020204" pitchFamily="34" charset="0"/>
              </a:rPr>
              <a:t>;</a:t>
            </a:r>
          </a:p>
          <a:p>
            <a:pPr marL="0" indent="0">
              <a:buNone/>
            </a:pPr>
            <a:r>
              <a:rPr lang="pt-BR" sz="2100" dirty="0" err="1">
                <a:solidFill>
                  <a:srgbClr val="C00000"/>
                </a:solidFill>
                <a:latin typeface="Abadi" panose="020B0604020104020204" pitchFamily="34" charset="0"/>
              </a:rPr>
              <a:t>lang</a:t>
            </a:r>
            <a:r>
              <a:rPr lang="pt-BR" sz="2100" dirty="0">
                <a:solidFill>
                  <a:srgbClr val="C00000"/>
                </a:solidFill>
                <a:latin typeface="Abadi" panose="020B0604020104020204" pitchFamily="34" charset="0"/>
              </a:rPr>
              <a:t>=”…” </a:t>
            </a:r>
            <a:r>
              <a:rPr lang="pt-BR" sz="2100" dirty="0">
                <a:latin typeface="Abadi" panose="020B0604020104020204" pitchFamily="34" charset="0"/>
              </a:rPr>
              <a:t>– Define o idioma principal do elemento;</a:t>
            </a:r>
          </a:p>
          <a:p>
            <a:pPr marL="0" indent="0">
              <a:buNone/>
            </a:pPr>
            <a:r>
              <a:rPr lang="pt-BR" sz="2100" dirty="0" err="1">
                <a:solidFill>
                  <a:srgbClr val="C00000"/>
                </a:solidFill>
                <a:latin typeface="Abadi" panose="020B0604020104020204" pitchFamily="34" charset="0"/>
              </a:rPr>
              <a:t>title</a:t>
            </a:r>
            <a:r>
              <a:rPr lang="pt-BR" sz="2100" dirty="0">
                <a:solidFill>
                  <a:srgbClr val="C00000"/>
                </a:solidFill>
                <a:latin typeface="Abadi" panose="020B0604020104020204" pitchFamily="34" charset="0"/>
              </a:rPr>
              <a:t>=”…” </a:t>
            </a:r>
            <a:r>
              <a:rPr lang="pt-BR" sz="2100" dirty="0">
                <a:latin typeface="Abadi" panose="020B0604020104020204" pitchFamily="34" charset="0"/>
              </a:rPr>
              <a:t>– Define o título do elemento;</a:t>
            </a:r>
          </a:p>
          <a:p>
            <a:pPr marL="0" indent="0">
              <a:buNone/>
            </a:pPr>
            <a:r>
              <a:rPr lang="pt-BR" sz="2100" dirty="0" err="1">
                <a:solidFill>
                  <a:srgbClr val="C00000"/>
                </a:solidFill>
                <a:latin typeface="Abadi" panose="020B0604020104020204" pitchFamily="34" charset="0"/>
              </a:rPr>
              <a:t>alt</a:t>
            </a:r>
            <a:r>
              <a:rPr lang="pt-BR" sz="2100" dirty="0">
                <a:solidFill>
                  <a:srgbClr val="C00000"/>
                </a:solidFill>
                <a:latin typeface="Abadi" panose="020B0604020104020204" pitchFamily="34" charset="0"/>
              </a:rPr>
              <a:t>=”…” </a:t>
            </a:r>
            <a:r>
              <a:rPr lang="pt-BR" sz="2100" dirty="0">
                <a:latin typeface="Abadi" panose="020B0604020104020204" pitchFamily="34" charset="0"/>
              </a:rPr>
              <a:t>– Define um texto alternativo e, por isso, é muito utilizado em imagens;</a:t>
            </a:r>
          </a:p>
          <a:p>
            <a:pPr marL="0" indent="0">
              <a:buNone/>
            </a:pPr>
            <a:r>
              <a:rPr lang="pt-BR" sz="2100" dirty="0" err="1">
                <a:solidFill>
                  <a:srgbClr val="C00000"/>
                </a:solidFill>
                <a:latin typeface="Abadi" panose="020B0604020104020204" pitchFamily="34" charset="0"/>
              </a:rPr>
              <a:t>hidden</a:t>
            </a:r>
            <a:r>
              <a:rPr lang="pt-BR" sz="2100" dirty="0">
                <a:solidFill>
                  <a:srgbClr val="C00000"/>
                </a:solidFill>
                <a:latin typeface="Abadi" panose="020B0604020104020204" pitchFamily="34" charset="0"/>
              </a:rPr>
              <a:t> </a:t>
            </a:r>
            <a:r>
              <a:rPr lang="pt-BR" sz="2100" dirty="0">
                <a:latin typeface="Abadi" panose="020B0604020104020204" pitchFamily="34" charset="0"/>
              </a:rPr>
              <a:t>– Oculta o elemento;</a:t>
            </a:r>
          </a:p>
          <a:p>
            <a:pPr marL="0" indent="0">
              <a:buNone/>
            </a:pPr>
            <a:r>
              <a:rPr lang="pt-BR" sz="2100" dirty="0" err="1">
                <a:solidFill>
                  <a:srgbClr val="C00000"/>
                </a:solidFill>
                <a:latin typeface="Abadi" panose="020B0604020104020204" pitchFamily="34" charset="0"/>
              </a:rPr>
              <a:t>align</a:t>
            </a:r>
            <a:r>
              <a:rPr lang="pt-BR" sz="2100" dirty="0">
                <a:solidFill>
                  <a:srgbClr val="C00000"/>
                </a:solidFill>
                <a:latin typeface="Abadi" panose="020B0604020104020204" pitchFamily="34" charset="0"/>
              </a:rPr>
              <a:t>=”…” </a:t>
            </a:r>
            <a:r>
              <a:rPr lang="pt-BR" sz="2100" dirty="0">
                <a:latin typeface="Abadi" panose="020B0604020104020204" pitchFamily="34" charset="0"/>
              </a:rPr>
              <a:t>– Define padrão de </a:t>
            </a:r>
            <a:r>
              <a:rPr lang="pt-BR" sz="2100" dirty="0" err="1">
                <a:latin typeface="Abadi" panose="020B0604020104020204" pitchFamily="34" charset="0"/>
              </a:rPr>
              <a:t>alinhament</a:t>
            </a:r>
            <a:r>
              <a:rPr lang="pt-BR" sz="2100" dirty="0">
                <a:latin typeface="Abadi" panose="020B0604020104020204" pitchFamily="34" charset="0"/>
              </a:rPr>
              <a:t>, como por exemplo: </a:t>
            </a:r>
            <a:r>
              <a:rPr lang="pt-BR" sz="2100" dirty="0" err="1">
                <a:latin typeface="Abadi" panose="020B0604020104020204" pitchFamily="34" charset="0"/>
              </a:rPr>
              <a:t>right</a:t>
            </a:r>
            <a:r>
              <a:rPr lang="pt-BR" sz="2100" dirty="0">
                <a:latin typeface="Abadi" panose="020B0604020104020204" pitchFamily="34" charset="0"/>
              </a:rPr>
              <a:t>, center, </a:t>
            </a:r>
            <a:r>
              <a:rPr lang="pt-BR" sz="2100" dirty="0" err="1">
                <a:latin typeface="Abadi" panose="020B0604020104020204" pitchFamily="34" charset="0"/>
              </a:rPr>
              <a:t>left</a:t>
            </a:r>
            <a:r>
              <a:rPr lang="pt-BR" sz="2100" dirty="0">
                <a:latin typeface="Abadi" panose="020B0604020104020204" pitchFamily="34" charset="0"/>
              </a:rPr>
              <a:t> e </a:t>
            </a:r>
            <a:r>
              <a:rPr lang="pt-BR" sz="2100" dirty="0" err="1">
                <a:latin typeface="Abadi" panose="020B0604020104020204" pitchFamily="34" charset="0"/>
              </a:rPr>
              <a:t>justify</a:t>
            </a:r>
            <a:r>
              <a:rPr lang="pt-BR" sz="2100" dirty="0">
                <a:latin typeface="Abadi" panose="020B0604020104020204" pitchFamily="34" charset="0"/>
              </a:rPr>
              <a:t>;</a:t>
            </a:r>
          </a:p>
          <a:p>
            <a:pPr marL="0" indent="0">
              <a:buNone/>
            </a:pPr>
            <a:r>
              <a:rPr lang="pt-BR" sz="2100" dirty="0" err="1">
                <a:solidFill>
                  <a:srgbClr val="C00000"/>
                </a:solidFill>
                <a:latin typeface="Abadi" panose="020B0604020104020204" pitchFamily="34" charset="0"/>
              </a:rPr>
              <a:t>width</a:t>
            </a:r>
            <a:r>
              <a:rPr lang="pt-BR" sz="2100" dirty="0">
                <a:solidFill>
                  <a:srgbClr val="C00000"/>
                </a:solidFill>
                <a:latin typeface="Abadi" panose="020B0604020104020204" pitchFamily="34" charset="0"/>
              </a:rPr>
              <a:t>=”…” </a:t>
            </a:r>
            <a:r>
              <a:rPr lang="pt-BR" sz="2100" dirty="0">
                <a:latin typeface="Abadi" panose="020B0604020104020204" pitchFamily="34" charset="0"/>
              </a:rPr>
              <a:t>– Define uma largura para o elemento;</a:t>
            </a:r>
          </a:p>
          <a:p>
            <a:pPr marL="0" indent="0">
              <a:buNone/>
            </a:pPr>
            <a:r>
              <a:rPr lang="pt-BR" sz="2100" dirty="0" err="1">
                <a:solidFill>
                  <a:srgbClr val="C00000"/>
                </a:solidFill>
                <a:latin typeface="Abadi" panose="020B0604020104020204" pitchFamily="34" charset="0"/>
              </a:rPr>
              <a:t>height</a:t>
            </a:r>
            <a:r>
              <a:rPr lang="pt-BR" sz="2100" dirty="0">
                <a:solidFill>
                  <a:srgbClr val="C00000"/>
                </a:solidFill>
                <a:latin typeface="Abadi" panose="020B0604020104020204" pitchFamily="34" charset="0"/>
              </a:rPr>
              <a:t>=”…” </a:t>
            </a:r>
            <a:r>
              <a:rPr lang="pt-BR" sz="2100" dirty="0">
                <a:latin typeface="Abadi" panose="020B0604020104020204" pitchFamily="34" charset="0"/>
              </a:rPr>
              <a:t>– Define uma altura para o elemento.</a:t>
            </a:r>
            <a:endParaRPr lang="pt-BR" sz="2100" dirty="0">
              <a:solidFill>
                <a:srgbClr val="FF0000"/>
              </a:solidFill>
              <a:latin typeface="Abadi" panose="020B0604020104020204" pitchFamily="34" charset="0"/>
            </a:endParaRPr>
          </a:p>
        </p:txBody>
      </p:sp>
    </p:spTree>
    <p:extLst>
      <p:ext uri="{BB962C8B-B14F-4D97-AF65-F5344CB8AC3E}">
        <p14:creationId xmlns:p14="http://schemas.microsoft.com/office/powerpoint/2010/main" val="539737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Uma imagem contendo avião, flor, escuro, homem&#10;&#10;Descrição gerada automaticamente">
            <a:extLst>
              <a:ext uri="{FF2B5EF4-FFF2-40B4-BE49-F238E27FC236}">
                <a16:creationId xmlns:a16="http://schemas.microsoft.com/office/drawing/2014/main" id="{394F4BE2-1EB2-EA7A-6841-2353C41BE7C3}"/>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sp>
        <p:nvSpPr>
          <p:cNvPr id="2" name="Título 1">
            <a:extLst>
              <a:ext uri="{FF2B5EF4-FFF2-40B4-BE49-F238E27FC236}">
                <a16:creationId xmlns:a16="http://schemas.microsoft.com/office/drawing/2014/main" id="{DFC13C8C-4584-F848-50A2-9128F02FAFC6}"/>
              </a:ext>
            </a:extLst>
          </p:cNvPr>
          <p:cNvSpPr>
            <a:spLocks noGrp="1"/>
          </p:cNvSpPr>
          <p:nvPr>
            <p:ph type="title"/>
          </p:nvPr>
        </p:nvSpPr>
        <p:spPr>
          <a:xfrm>
            <a:off x="828869" y="486424"/>
            <a:ext cx="6082145" cy="632402"/>
          </a:xfrm>
        </p:spPr>
        <p:txBody>
          <a:bodyPr>
            <a:normAutofit fontScale="90000"/>
          </a:bodyPr>
          <a:lstStyle/>
          <a:p>
            <a:r>
              <a:rPr lang="pt-BR" b="1" dirty="0" err="1">
                <a:solidFill>
                  <a:schemeClr val="accent2"/>
                </a:solidFill>
                <a:latin typeface="Gotham" panose="02000504050000020004" pitchFamily="2" charset="0"/>
              </a:rPr>
              <a:t>Tags</a:t>
            </a:r>
            <a:r>
              <a:rPr lang="pt-BR" b="1" dirty="0">
                <a:solidFill>
                  <a:schemeClr val="accent2"/>
                </a:solidFill>
                <a:latin typeface="Gotham" panose="02000504050000020004" pitchFamily="2" charset="0"/>
              </a:rPr>
              <a:t> HTML Estruturais</a:t>
            </a:r>
          </a:p>
        </p:txBody>
      </p:sp>
      <p:sp>
        <p:nvSpPr>
          <p:cNvPr id="5" name="CaixaDeTexto 4">
            <a:extLst>
              <a:ext uri="{FF2B5EF4-FFF2-40B4-BE49-F238E27FC236}">
                <a16:creationId xmlns:a16="http://schemas.microsoft.com/office/drawing/2014/main" id="{2D37F5A2-13FD-5F3A-4DAB-4A47936C8BCC}"/>
              </a:ext>
            </a:extLst>
          </p:cNvPr>
          <p:cNvSpPr txBox="1"/>
          <p:nvPr/>
        </p:nvSpPr>
        <p:spPr>
          <a:xfrm>
            <a:off x="1005373" y="1229895"/>
            <a:ext cx="10181254" cy="5262979"/>
          </a:xfrm>
          <a:prstGeom prst="rect">
            <a:avLst/>
          </a:prstGeom>
          <a:noFill/>
        </p:spPr>
        <p:txBody>
          <a:bodyPr wrap="square">
            <a:spAutoFit/>
          </a:bodyPr>
          <a:lstStyle/>
          <a:p>
            <a:pPr algn="l" fontAlgn="base">
              <a:buFont typeface="Arial" panose="020B0604020202020204" pitchFamily="34" charset="0"/>
              <a:buChar char="•"/>
            </a:pPr>
            <a:r>
              <a:rPr lang="pt-BR" b="1" i="0" dirty="0">
                <a:solidFill>
                  <a:srgbClr val="C00000"/>
                </a:solidFill>
                <a:effectLst/>
                <a:latin typeface="Open Sans" panose="020B0606030504020204" pitchFamily="34" charset="0"/>
              </a:rPr>
              <a:t>&lt;header&gt;&lt;/header&gt;</a:t>
            </a:r>
            <a:r>
              <a:rPr lang="pt-BR" b="0" i="0" dirty="0">
                <a:solidFill>
                  <a:srgbClr val="C00000"/>
                </a:solidFill>
                <a:effectLst/>
                <a:latin typeface="Open Sans" panose="020B0606030504020204" pitchFamily="34" charset="0"/>
              </a:rPr>
              <a:t> </a:t>
            </a:r>
            <a:r>
              <a:rPr lang="pt-BR" b="0" i="0" dirty="0">
                <a:solidFill>
                  <a:srgbClr val="333333"/>
                </a:solidFill>
                <a:effectLst/>
                <a:latin typeface="Open Sans" panose="020B0606030504020204" pitchFamily="34" charset="0"/>
              </a:rPr>
              <a:t>– Essas </a:t>
            </a:r>
            <a:r>
              <a:rPr lang="pt-BR" b="0" i="0" dirty="0" err="1">
                <a:solidFill>
                  <a:srgbClr val="333333"/>
                </a:solidFill>
                <a:effectLst/>
                <a:latin typeface="Open Sans" panose="020B0606030504020204" pitchFamily="34" charset="0"/>
              </a:rPr>
              <a:t>tags</a:t>
            </a:r>
            <a:r>
              <a:rPr lang="pt-BR" b="0" i="0" dirty="0">
                <a:solidFill>
                  <a:srgbClr val="333333"/>
                </a:solidFill>
                <a:effectLst/>
                <a:latin typeface="Open Sans" panose="020B0606030504020204" pitchFamily="34" charset="0"/>
              </a:rPr>
              <a:t> definem um cabeçalho. Portanto, todo conteúdo que estiver dentro dela faz parte de um cabeçalho;</a:t>
            </a:r>
          </a:p>
          <a:p>
            <a:pPr algn="l" fontAlgn="base">
              <a:buFont typeface="Arial" panose="020B0604020202020204" pitchFamily="34" charset="0"/>
              <a:buChar char="•"/>
            </a:pPr>
            <a:endParaRPr lang="pt-BR" sz="800" b="0" i="0" dirty="0">
              <a:solidFill>
                <a:srgbClr val="333333"/>
              </a:solidFill>
              <a:effectLst/>
              <a:latin typeface="Open Sans" panose="020B0606030504020204" pitchFamily="34" charset="0"/>
            </a:endParaRPr>
          </a:p>
          <a:p>
            <a:pPr algn="l" fontAlgn="base">
              <a:buFont typeface="Arial" panose="020B0604020202020204" pitchFamily="34" charset="0"/>
              <a:buChar char="•"/>
            </a:pPr>
            <a:r>
              <a:rPr lang="pt-BR" b="1" i="0" dirty="0">
                <a:solidFill>
                  <a:srgbClr val="C00000"/>
                </a:solidFill>
                <a:effectLst/>
                <a:latin typeface="Open Sans" panose="020B0606030504020204" pitchFamily="34" charset="0"/>
              </a:rPr>
              <a:t>&lt;</a:t>
            </a:r>
            <a:r>
              <a:rPr lang="pt-BR" b="1" i="0" dirty="0" err="1">
                <a:solidFill>
                  <a:srgbClr val="C00000"/>
                </a:solidFill>
                <a:effectLst/>
                <a:latin typeface="Open Sans" panose="020B0606030504020204" pitchFamily="34" charset="0"/>
              </a:rPr>
              <a:t>main</a:t>
            </a:r>
            <a:r>
              <a:rPr lang="pt-BR" b="1" i="0" dirty="0">
                <a:solidFill>
                  <a:srgbClr val="C00000"/>
                </a:solidFill>
                <a:effectLst/>
                <a:latin typeface="Open Sans" panose="020B0606030504020204" pitchFamily="34" charset="0"/>
              </a:rPr>
              <a:t>&gt;&lt;/</a:t>
            </a:r>
            <a:r>
              <a:rPr lang="pt-BR" b="1" i="0" dirty="0" err="1">
                <a:solidFill>
                  <a:srgbClr val="C00000"/>
                </a:solidFill>
                <a:effectLst/>
                <a:latin typeface="Open Sans" panose="020B0606030504020204" pitchFamily="34" charset="0"/>
              </a:rPr>
              <a:t>main</a:t>
            </a:r>
            <a:r>
              <a:rPr lang="pt-BR" b="1" i="0" dirty="0">
                <a:solidFill>
                  <a:srgbClr val="C00000"/>
                </a:solidFill>
                <a:effectLst/>
                <a:latin typeface="Open Sans" panose="020B0606030504020204" pitchFamily="34" charset="0"/>
              </a:rPr>
              <a:t>&gt;</a:t>
            </a:r>
            <a:r>
              <a:rPr lang="pt-BR" b="0" i="0" dirty="0">
                <a:solidFill>
                  <a:srgbClr val="C00000"/>
                </a:solidFill>
                <a:effectLst/>
                <a:latin typeface="Open Sans" panose="020B0606030504020204" pitchFamily="34" charset="0"/>
              </a:rPr>
              <a:t> </a:t>
            </a:r>
            <a:r>
              <a:rPr lang="pt-BR" b="0" i="0" dirty="0">
                <a:solidFill>
                  <a:srgbClr val="333333"/>
                </a:solidFill>
                <a:effectLst/>
                <a:latin typeface="Open Sans" panose="020B0606030504020204" pitchFamily="34" charset="0"/>
              </a:rPr>
              <a:t>– Essas </a:t>
            </a:r>
            <a:r>
              <a:rPr lang="pt-BR" b="0" i="0" dirty="0" err="1">
                <a:solidFill>
                  <a:srgbClr val="333333"/>
                </a:solidFill>
                <a:effectLst/>
                <a:latin typeface="Open Sans" panose="020B0606030504020204" pitchFamily="34" charset="0"/>
              </a:rPr>
              <a:t>tags</a:t>
            </a:r>
            <a:r>
              <a:rPr lang="pt-BR" b="0" i="0" dirty="0">
                <a:solidFill>
                  <a:srgbClr val="333333"/>
                </a:solidFill>
                <a:effectLst/>
                <a:latin typeface="Open Sans" panose="020B0606030504020204" pitchFamily="34" charset="0"/>
              </a:rPr>
              <a:t> representam o conteúdo principal do seu corpo, ou seja, o conteúdo relacionado diretamente com o tópico central da página;</a:t>
            </a:r>
          </a:p>
          <a:p>
            <a:pPr algn="l" fontAlgn="base">
              <a:buFont typeface="Arial" panose="020B0604020202020204" pitchFamily="34" charset="0"/>
              <a:buChar char="•"/>
            </a:pPr>
            <a:endParaRPr lang="pt-BR" sz="800" b="0" i="0" dirty="0">
              <a:solidFill>
                <a:srgbClr val="333333"/>
              </a:solidFill>
              <a:effectLst/>
              <a:latin typeface="Open Sans" panose="020B0606030504020204" pitchFamily="34" charset="0"/>
            </a:endParaRPr>
          </a:p>
          <a:p>
            <a:pPr algn="l" fontAlgn="base">
              <a:buFont typeface="Arial" panose="020B0604020202020204" pitchFamily="34" charset="0"/>
              <a:buChar char="•"/>
            </a:pPr>
            <a:r>
              <a:rPr lang="pt-BR" b="1" i="0" dirty="0">
                <a:solidFill>
                  <a:srgbClr val="C00000"/>
                </a:solidFill>
                <a:effectLst/>
                <a:latin typeface="Open Sans" panose="020B0606030504020204" pitchFamily="34" charset="0"/>
              </a:rPr>
              <a:t>&lt;</a:t>
            </a:r>
            <a:r>
              <a:rPr lang="pt-BR" b="1" i="0" dirty="0" err="1">
                <a:solidFill>
                  <a:srgbClr val="C00000"/>
                </a:solidFill>
                <a:effectLst/>
                <a:latin typeface="Open Sans" panose="020B0606030504020204" pitchFamily="34" charset="0"/>
              </a:rPr>
              <a:t>footer</a:t>
            </a:r>
            <a:r>
              <a:rPr lang="pt-BR" b="1" i="0" dirty="0">
                <a:solidFill>
                  <a:srgbClr val="C00000"/>
                </a:solidFill>
                <a:effectLst/>
                <a:latin typeface="Open Sans" panose="020B0606030504020204" pitchFamily="34" charset="0"/>
              </a:rPr>
              <a:t>&gt;&lt;/</a:t>
            </a:r>
            <a:r>
              <a:rPr lang="pt-BR" b="1" i="0" dirty="0" err="1">
                <a:solidFill>
                  <a:srgbClr val="C00000"/>
                </a:solidFill>
                <a:effectLst/>
                <a:latin typeface="Open Sans" panose="020B0606030504020204" pitchFamily="34" charset="0"/>
              </a:rPr>
              <a:t>footer</a:t>
            </a:r>
            <a:r>
              <a:rPr lang="pt-BR" b="1" i="0" dirty="0">
                <a:solidFill>
                  <a:srgbClr val="C00000"/>
                </a:solidFill>
                <a:effectLst/>
                <a:latin typeface="Open Sans" panose="020B0606030504020204" pitchFamily="34" charset="0"/>
              </a:rPr>
              <a:t>&gt;</a:t>
            </a:r>
            <a:r>
              <a:rPr lang="pt-BR" b="0" i="0" dirty="0">
                <a:solidFill>
                  <a:srgbClr val="C00000"/>
                </a:solidFill>
                <a:effectLst/>
                <a:latin typeface="Open Sans" panose="020B0606030504020204" pitchFamily="34" charset="0"/>
              </a:rPr>
              <a:t> </a:t>
            </a:r>
            <a:r>
              <a:rPr lang="pt-BR" b="0" i="0" dirty="0">
                <a:solidFill>
                  <a:srgbClr val="333333"/>
                </a:solidFill>
                <a:effectLst/>
                <a:latin typeface="Open Sans" panose="020B0606030504020204" pitchFamily="34" charset="0"/>
              </a:rPr>
              <a:t>– Essas </a:t>
            </a:r>
            <a:r>
              <a:rPr lang="pt-BR" b="0" i="0" dirty="0" err="1">
                <a:solidFill>
                  <a:srgbClr val="333333"/>
                </a:solidFill>
                <a:effectLst/>
                <a:latin typeface="Open Sans" panose="020B0606030504020204" pitchFamily="34" charset="0"/>
              </a:rPr>
              <a:t>tags</a:t>
            </a:r>
            <a:r>
              <a:rPr lang="pt-BR" b="0" i="0" dirty="0">
                <a:solidFill>
                  <a:srgbClr val="333333"/>
                </a:solidFill>
                <a:effectLst/>
                <a:latin typeface="Open Sans" panose="020B0606030504020204" pitchFamily="34" charset="0"/>
              </a:rPr>
              <a:t> definem um rodapé para a página;</a:t>
            </a:r>
          </a:p>
          <a:p>
            <a:pPr algn="l" fontAlgn="base">
              <a:buFont typeface="Arial" panose="020B0604020202020204" pitchFamily="34" charset="0"/>
              <a:buChar char="•"/>
            </a:pPr>
            <a:endParaRPr lang="pt-BR" sz="800" b="0" i="0" dirty="0">
              <a:solidFill>
                <a:srgbClr val="333333"/>
              </a:solidFill>
              <a:effectLst/>
              <a:latin typeface="Open Sans" panose="020B0606030504020204" pitchFamily="34" charset="0"/>
            </a:endParaRPr>
          </a:p>
          <a:p>
            <a:pPr algn="l" fontAlgn="base">
              <a:buFont typeface="Arial" panose="020B0604020202020204" pitchFamily="34" charset="0"/>
              <a:buChar char="•"/>
            </a:pPr>
            <a:r>
              <a:rPr lang="pt-BR" b="1" i="0" dirty="0">
                <a:solidFill>
                  <a:srgbClr val="C00000"/>
                </a:solidFill>
                <a:effectLst/>
                <a:latin typeface="Open Sans" panose="020B0606030504020204" pitchFamily="34" charset="0"/>
              </a:rPr>
              <a:t>&lt;</a:t>
            </a:r>
            <a:r>
              <a:rPr lang="pt-BR" b="1" i="0" dirty="0" err="1">
                <a:solidFill>
                  <a:srgbClr val="C00000"/>
                </a:solidFill>
                <a:effectLst/>
                <a:latin typeface="Open Sans" panose="020B0606030504020204" pitchFamily="34" charset="0"/>
              </a:rPr>
              <a:t>section</a:t>
            </a:r>
            <a:r>
              <a:rPr lang="pt-BR" b="1" i="0" dirty="0">
                <a:solidFill>
                  <a:srgbClr val="C00000"/>
                </a:solidFill>
                <a:effectLst/>
                <a:latin typeface="Open Sans" panose="020B0606030504020204" pitchFamily="34" charset="0"/>
              </a:rPr>
              <a:t>&gt;&lt;/</a:t>
            </a:r>
            <a:r>
              <a:rPr lang="pt-BR" b="1" i="0" dirty="0" err="1">
                <a:solidFill>
                  <a:srgbClr val="C00000"/>
                </a:solidFill>
                <a:effectLst/>
                <a:latin typeface="Open Sans" panose="020B0606030504020204" pitchFamily="34" charset="0"/>
              </a:rPr>
              <a:t>section</a:t>
            </a:r>
            <a:r>
              <a:rPr lang="pt-BR" b="1" i="0" dirty="0">
                <a:solidFill>
                  <a:srgbClr val="C00000"/>
                </a:solidFill>
                <a:effectLst/>
                <a:latin typeface="Open Sans" panose="020B0606030504020204" pitchFamily="34" charset="0"/>
              </a:rPr>
              <a:t>&gt; </a:t>
            </a:r>
            <a:r>
              <a:rPr lang="pt-BR" b="0" i="0" dirty="0">
                <a:solidFill>
                  <a:srgbClr val="333333"/>
                </a:solidFill>
                <a:effectLst/>
                <a:latin typeface="Open Sans" panose="020B0606030504020204" pitchFamily="34" charset="0"/>
              </a:rPr>
              <a:t>– Essas </a:t>
            </a:r>
            <a:r>
              <a:rPr lang="pt-BR" b="0" i="0" dirty="0" err="1">
                <a:solidFill>
                  <a:srgbClr val="333333"/>
                </a:solidFill>
                <a:effectLst/>
                <a:latin typeface="Open Sans" panose="020B0606030504020204" pitchFamily="34" charset="0"/>
              </a:rPr>
              <a:t>tags</a:t>
            </a:r>
            <a:r>
              <a:rPr lang="pt-BR" b="0" i="0" dirty="0">
                <a:solidFill>
                  <a:srgbClr val="333333"/>
                </a:solidFill>
                <a:effectLst/>
                <a:latin typeface="Open Sans" panose="020B0606030504020204" pitchFamily="34" charset="0"/>
              </a:rPr>
              <a:t> definem uma sessão para sua página;</a:t>
            </a:r>
          </a:p>
          <a:p>
            <a:pPr algn="l" fontAlgn="base">
              <a:buFont typeface="Arial" panose="020B0604020202020204" pitchFamily="34" charset="0"/>
              <a:buChar char="•"/>
            </a:pPr>
            <a:endParaRPr lang="pt-BR" sz="800" b="0" i="0" dirty="0">
              <a:solidFill>
                <a:srgbClr val="333333"/>
              </a:solidFill>
              <a:effectLst/>
              <a:latin typeface="Open Sans" panose="020B0606030504020204" pitchFamily="34" charset="0"/>
            </a:endParaRPr>
          </a:p>
          <a:p>
            <a:pPr algn="l" fontAlgn="base">
              <a:buFont typeface="Arial" panose="020B0604020202020204" pitchFamily="34" charset="0"/>
              <a:buChar char="•"/>
            </a:pPr>
            <a:r>
              <a:rPr lang="pt-BR" b="1" i="0" dirty="0">
                <a:solidFill>
                  <a:srgbClr val="C00000"/>
                </a:solidFill>
                <a:effectLst/>
                <a:latin typeface="Open Sans" panose="020B0606030504020204" pitchFamily="34" charset="0"/>
              </a:rPr>
              <a:t>&lt;</a:t>
            </a:r>
            <a:r>
              <a:rPr lang="pt-BR" b="1" i="0" dirty="0" err="1">
                <a:solidFill>
                  <a:srgbClr val="C00000"/>
                </a:solidFill>
                <a:effectLst/>
                <a:latin typeface="Open Sans" panose="020B0606030504020204" pitchFamily="34" charset="0"/>
              </a:rPr>
              <a:t>article</a:t>
            </a:r>
            <a:r>
              <a:rPr lang="pt-BR" b="1" i="0" dirty="0">
                <a:solidFill>
                  <a:srgbClr val="C00000"/>
                </a:solidFill>
                <a:effectLst/>
                <a:latin typeface="Open Sans" panose="020B0606030504020204" pitchFamily="34" charset="0"/>
              </a:rPr>
              <a:t>&gt;&lt;/</a:t>
            </a:r>
            <a:r>
              <a:rPr lang="pt-BR" b="1" i="0" dirty="0" err="1">
                <a:solidFill>
                  <a:srgbClr val="C00000"/>
                </a:solidFill>
                <a:effectLst/>
                <a:latin typeface="Open Sans" panose="020B0606030504020204" pitchFamily="34" charset="0"/>
              </a:rPr>
              <a:t>article</a:t>
            </a:r>
            <a:r>
              <a:rPr lang="pt-BR" b="1" i="0" dirty="0">
                <a:solidFill>
                  <a:srgbClr val="C00000"/>
                </a:solidFill>
                <a:effectLst/>
                <a:latin typeface="Open Sans" panose="020B0606030504020204" pitchFamily="34" charset="0"/>
              </a:rPr>
              <a:t>&gt;</a:t>
            </a:r>
            <a:r>
              <a:rPr lang="pt-BR" b="1" i="0" dirty="0">
                <a:solidFill>
                  <a:srgbClr val="333333"/>
                </a:solidFill>
                <a:effectLst/>
                <a:latin typeface="Open Sans" panose="020B0606030504020204" pitchFamily="34" charset="0"/>
              </a:rPr>
              <a:t> </a:t>
            </a:r>
            <a:r>
              <a:rPr lang="pt-BR" b="0" i="0" dirty="0">
                <a:solidFill>
                  <a:srgbClr val="333333"/>
                </a:solidFill>
                <a:effectLst/>
                <a:latin typeface="Open Sans" panose="020B0606030504020204" pitchFamily="34" charset="0"/>
              </a:rPr>
              <a:t>– Essas </a:t>
            </a:r>
            <a:r>
              <a:rPr lang="pt-BR" b="0" i="0" dirty="0" err="1">
                <a:solidFill>
                  <a:srgbClr val="333333"/>
                </a:solidFill>
                <a:effectLst/>
                <a:latin typeface="Open Sans" panose="020B0606030504020204" pitchFamily="34" charset="0"/>
              </a:rPr>
              <a:t>tags</a:t>
            </a:r>
            <a:r>
              <a:rPr lang="pt-BR" b="0" i="0" dirty="0">
                <a:solidFill>
                  <a:srgbClr val="333333"/>
                </a:solidFill>
                <a:effectLst/>
                <a:latin typeface="Open Sans" panose="020B0606030504020204" pitchFamily="34" charset="0"/>
              </a:rPr>
              <a:t> definem um artigo da sua página. Muito utilizado principalmente por blogs ou páginas de conteúdo;</a:t>
            </a:r>
          </a:p>
          <a:p>
            <a:pPr algn="l" fontAlgn="base">
              <a:buFont typeface="Arial" panose="020B0604020202020204" pitchFamily="34" charset="0"/>
              <a:buChar char="•"/>
            </a:pPr>
            <a:endParaRPr lang="pt-BR" sz="800" b="0" i="0" dirty="0">
              <a:solidFill>
                <a:srgbClr val="333333"/>
              </a:solidFill>
              <a:effectLst/>
              <a:latin typeface="Open Sans" panose="020B0606030504020204" pitchFamily="34" charset="0"/>
            </a:endParaRPr>
          </a:p>
          <a:p>
            <a:pPr algn="l" fontAlgn="base">
              <a:buFont typeface="Arial" panose="020B0604020202020204" pitchFamily="34" charset="0"/>
              <a:buChar char="•"/>
            </a:pPr>
            <a:r>
              <a:rPr lang="pt-BR" b="1" i="0" dirty="0">
                <a:solidFill>
                  <a:srgbClr val="C00000"/>
                </a:solidFill>
                <a:effectLst/>
                <a:latin typeface="Open Sans" panose="020B0606030504020204" pitchFamily="34" charset="0"/>
              </a:rPr>
              <a:t>&lt;</a:t>
            </a:r>
            <a:r>
              <a:rPr lang="pt-BR" b="1" i="0" dirty="0" err="1">
                <a:solidFill>
                  <a:srgbClr val="C00000"/>
                </a:solidFill>
                <a:effectLst/>
                <a:latin typeface="Open Sans" panose="020B0606030504020204" pitchFamily="34" charset="0"/>
              </a:rPr>
              <a:t>aside</a:t>
            </a:r>
            <a:r>
              <a:rPr lang="pt-BR" b="1" i="0" dirty="0">
                <a:solidFill>
                  <a:srgbClr val="C00000"/>
                </a:solidFill>
                <a:effectLst/>
                <a:latin typeface="Open Sans" panose="020B0606030504020204" pitchFamily="34" charset="0"/>
              </a:rPr>
              <a:t>&gt;&lt;/</a:t>
            </a:r>
            <a:r>
              <a:rPr lang="pt-BR" b="1" i="0" dirty="0" err="1">
                <a:solidFill>
                  <a:srgbClr val="C00000"/>
                </a:solidFill>
                <a:effectLst/>
                <a:latin typeface="Open Sans" panose="020B0606030504020204" pitchFamily="34" charset="0"/>
              </a:rPr>
              <a:t>aside</a:t>
            </a:r>
            <a:r>
              <a:rPr lang="pt-BR" b="1" i="0" dirty="0">
                <a:solidFill>
                  <a:srgbClr val="C00000"/>
                </a:solidFill>
                <a:effectLst/>
                <a:latin typeface="Open Sans" panose="020B0606030504020204" pitchFamily="34" charset="0"/>
              </a:rPr>
              <a:t>&gt; </a:t>
            </a:r>
            <a:r>
              <a:rPr lang="pt-BR" b="0" i="0" dirty="0">
                <a:solidFill>
                  <a:srgbClr val="333333"/>
                </a:solidFill>
                <a:effectLst/>
                <a:latin typeface="Open Sans" panose="020B0606030504020204" pitchFamily="34" charset="0"/>
              </a:rPr>
              <a:t>– Essas </a:t>
            </a:r>
            <a:r>
              <a:rPr lang="pt-BR" b="0" i="0" dirty="0" err="1">
                <a:solidFill>
                  <a:srgbClr val="333333"/>
                </a:solidFill>
                <a:effectLst/>
                <a:latin typeface="Open Sans" panose="020B0606030504020204" pitchFamily="34" charset="0"/>
              </a:rPr>
              <a:t>tags</a:t>
            </a:r>
            <a:r>
              <a:rPr lang="pt-BR" b="0" i="0" dirty="0">
                <a:solidFill>
                  <a:srgbClr val="333333"/>
                </a:solidFill>
                <a:effectLst/>
                <a:latin typeface="Open Sans" panose="020B0606030504020204" pitchFamily="34" charset="0"/>
              </a:rPr>
              <a:t> representam uma seção de uma página cujo conteúdo é tangencialmente relacionado ao conteúdo do seu entorno;</a:t>
            </a:r>
          </a:p>
          <a:p>
            <a:pPr algn="l" fontAlgn="base">
              <a:buFont typeface="Arial" panose="020B0604020202020204" pitchFamily="34" charset="0"/>
              <a:buChar char="•"/>
            </a:pPr>
            <a:endParaRPr lang="pt-BR" sz="800" b="0" i="0" dirty="0">
              <a:solidFill>
                <a:srgbClr val="333333"/>
              </a:solidFill>
              <a:effectLst/>
              <a:latin typeface="Open Sans" panose="020B0606030504020204" pitchFamily="34" charset="0"/>
            </a:endParaRPr>
          </a:p>
          <a:p>
            <a:pPr algn="l" fontAlgn="base">
              <a:buFont typeface="Arial" panose="020B0604020202020204" pitchFamily="34" charset="0"/>
              <a:buChar char="•"/>
            </a:pPr>
            <a:r>
              <a:rPr lang="pt-BR" b="1" i="0" dirty="0">
                <a:solidFill>
                  <a:srgbClr val="C00000"/>
                </a:solidFill>
                <a:effectLst/>
                <a:latin typeface="Open Sans" panose="020B0606030504020204" pitchFamily="34" charset="0"/>
              </a:rPr>
              <a:t>&lt;</a:t>
            </a:r>
            <a:r>
              <a:rPr lang="pt-BR" b="1" i="0" dirty="0" err="1">
                <a:solidFill>
                  <a:srgbClr val="C00000"/>
                </a:solidFill>
                <a:effectLst/>
                <a:latin typeface="Open Sans" panose="020B0606030504020204" pitchFamily="34" charset="0"/>
              </a:rPr>
              <a:t>nav</a:t>
            </a:r>
            <a:r>
              <a:rPr lang="pt-BR" b="1" i="0" dirty="0">
                <a:solidFill>
                  <a:srgbClr val="C00000"/>
                </a:solidFill>
                <a:effectLst/>
                <a:latin typeface="Open Sans" panose="020B0606030504020204" pitchFamily="34" charset="0"/>
              </a:rPr>
              <a:t>&gt;&lt;/</a:t>
            </a:r>
            <a:r>
              <a:rPr lang="pt-BR" b="1" i="0" dirty="0" err="1">
                <a:solidFill>
                  <a:srgbClr val="C00000"/>
                </a:solidFill>
                <a:effectLst/>
                <a:latin typeface="Open Sans" panose="020B0606030504020204" pitchFamily="34" charset="0"/>
              </a:rPr>
              <a:t>nav</a:t>
            </a:r>
            <a:r>
              <a:rPr lang="pt-BR" b="1" i="0" dirty="0">
                <a:solidFill>
                  <a:srgbClr val="C00000"/>
                </a:solidFill>
                <a:effectLst/>
                <a:latin typeface="Open Sans" panose="020B0606030504020204" pitchFamily="34" charset="0"/>
              </a:rPr>
              <a:t>&gt; </a:t>
            </a:r>
            <a:r>
              <a:rPr lang="pt-BR" b="0" i="0" dirty="0">
                <a:solidFill>
                  <a:srgbClr val="333333"/>
                </a:solidFill>
                <a:effectLst/>
                <a:latin typeface="Open Sans" panose="020B0606030504020204" pitchFamily="34" charset="0"/>
              </a:rPr>
              <a:t>– Essa </a:t>
            </a:r>
            <a:r>
              <a:rPr lang="pt-BR" b="0" i="0" dirty="0" err="1">
                <a:solidFill>
                  <a:srgbClr val="333333"/>
                </a:solidFill>
                <a:effectLst/>
                <a:latin typeface="Open Sans" panose="020B0606030504020204" pitchFamily="34" charset="0"/>
              </a:rPr>
              <a:t>tag</a:t>
            </a:r>
            <a:r>
              <a:rPr lang="pt-BR" b="0" i="0" dirty="0">
                <a:solidFill>
                  <a:srgbClr val="333333"/>
                </a:solidFill>
                <a:effectLst/>
                <a:latin typeface="Open Sans" panose="020B0606030504020204" pitchFamily="34" charset="0"/>
              </a:rPr>
              <a:t> define um conteúdo de navegação</a:t>
            </a:r>
            <a:r>
              <a:rPr lang="pt-BR" dirty="0">
                <a:solidFill>
                  <a:srgbClr val="333333"/>
                </a:solidFill>
                <a:latin typeface="Open Sans" panose="020B0606030504020204" pitchFamily="34" charset="0"/>
              </a:rPr>
              <a:t>, </a:t>
            </a:r>
            <a:r>
              <a:rPr lang="pt-BR" b="0" i="0" dirty="0">
                <a:solidFill>
                  <a:srgbClr val="333333"/>
                </a:solidFill>
                <a:effectLst/>
                <a:latin typeface="Open Sans" panose="020B0606030504020204" pitchFamily="34" charset="0"/>
              </a:rPr>
              <a:t>utilizado em conjunto com listas e na criação de menus;</a:t>
            </a:r>
          </a:p>
          <a:p>
            <a:pPr algn="l" fontAlgn="base">
              <a:buFont typeface="Arial" panose="020B0604020202020204" pitchFamily="34" charset="0"/>
              <a:buChar char="•"/>
            </a:pPr>
            <a:endParaRPr lang="pt-BR" sz="800" b="0" i="0" dirty="0">
              <a:solidFill>
                <a:srgbClr val="333333"/>
              </a:solidFill>
              <a:effectLst/>
              <a:latin typeface="Open Sans" panose="020B0606030504020204" pitchFamily="34" charset="0"/>
            </a:endParaRPr>
          </a:p>
          <a:p>
            <a:pPr algn="l" fontAlgn="base">
              <a:buFont typeface="Arial" panose="020B0604020202020204" pitchFamily="34" charset="0"/>
              <a:buChar char="•"/>
            </a:pPr>
            <a:r>
              <a:rPr lang="pt-BR" b="1" i="0" dirty="0">
                <a:solidFill>
                  <a:srgbClr val="C00000"/>
                </a:solidFill>
                <a:effectLst/>
                <a:latin typeface="Open Sans" panose="020B0606030504020204" pitchFamily="34" charset="0"/>
              </a:rPr>
              <a:t>&lt;</a:t>
            </a:r>
            <a:r>
              <a:rPr lang="pt-BR" b="1" i="0" dirty="0" err="1">
                <a:solidFill>
                  <a:srgbClr val="C00000"/>
                </a:solidFill>
                <a:effectLst/>
                <a:latin typeface="Open Sans" panose="020B0606030504020204" pitchFamily="34" charset="0"/>
              </a:rPr>
              <a:t>div</a:t>
            </a:r>
            <a:r>
              <a:rPr lang="pt-BR" b="1" i="0" dirty="0">
                <a:solidFill>
                  <a:srgbClr val="C00000"/>
                </a:solidFill>
                <a:effectLst/>
                <a:latin typeface="Open Sans" panose="020B0606030504020204" pitchFamily="34" charset="0"/>
              </a:rPr>
              <a:t>&gt;&lt;/</a:t>
            </a:r>
            <a:r>
              <a:rPr lang="pt-BR" b="1" i="0" dirty="0" err="1">
                <a:solidFill>
                  <a:srgbClr val="C00000"/>
                </a:solidFill>
                <a:effectLst/>
                <a:latin typeface="Open Sans" panose="020B0606030504020204" pitchFamily="34" charset="0"/>
              </a:rPr>
              <a:t>div</a:t>
            </a:r>
            <a:r>
              <a:rPr lang="pt-BR" b="1" i="0" dirty="0">
                <a:solidFill>
                  <a:srgbClr val="C00000"/>
                </a:solidFill>
                <a:effectLst/>
                <a:latin typeface="Open Sans" panose="020B0606030504020204" pitchFamily="34" charset="0"/>
              </a:rPr>
              <a:t>&gt; </a:t>
            </a:r>
            <a:r>
              <a:rPr lang="pt-BR" b="0" i="0" dirty="0">
                <a:solidFill>
                  <a:srgbClr val="333333"/>
                </a:solidFill>
                <a:effectLst/>
                <a:latin typeface="Open Sans" panose="020B0606030504020204" pitchFamily="34" charset="0"/>
              </a:rPr>
              <a:t>– Define uma divisão da página. Desta forma, funciona como um container para conteúdo de fluxo, não possui um valor semântico, é muito utilizado para organizar melhor o conteúdo. </a:t>
            </a:r>
          </a:p>
        </p:txBody>
      </p:sp>
    </p:spTree>
    <p:extLst>
      <p:ext uri="{BB962C8B-B14F-4D97-AF65-F5344CB8AC3E}">
        <p14:creationId xmlns:p14="http://schemas.microsoft.com/office/powerpoint/2010/main" val="1180824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F7E4239-7DE4-BE45-478F-24AA5058E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382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avião, flor, escuro, homem&#10;&#10;Descrição gerada automaticamente">
            <a:extLst>
              <a:ext uri="{FF2B5EF4-FFF2-40B4-BE49-F238E27FC236}">
                <a16:creationId xmlns:a16="http://schemas.microsoft.com/office/drawing/2014/main" id="{DF7E9B7C-2E4E-D42C-5EF9-69877EAFA4E9}"/>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11" name="CaixaDeTexto 10">
            <a:extLst>
              <a:ext uri="{FF2B5EF4-FFF2-40B4-BE49-F238E27FC236}">
                <a16:creationId xmlns:a16="http://schemas.microsoft.com/office/drawing/2014/main" id="{A9FE0433-008D-E116-0F50-E9AB9C642488}"/>
              </a:ext>
            </a:extLst>
          </p:cNvPr>
          <p:cNvSpPr txBox="1"/>
          <p:nvPr/>
        </p:nvSpPr>
        <p:spPr>
          <a:xfrm>
            <a:off x="1682071" y="455732"/>
            <a:ext cx="5234736" cy="830997"/>
          </a:xfrm>
          <a:prstGeom prst="rect">
            <a:avLst/>
          </a:prstGeom>
          <a:noFill/>
          <a:effectLst/>
        </p:spPr>
        <p:txBody>
          <a:bodyPr wrap="square" rtlCol="0">
            <a:spAutoFit/>
          </a:bodyPr>
          <a:lstStyle/>
          <a:p>
            <a:r>
              <a:rPr lang="pt-BR" sz="4800" dirty="0">
                <a:solidFill>
                  <a:srgbClr val="F1931D"/>
                </a:solidFill>
                <a:latin typeface="Gotham Black" pitchFamily="50" charset="0"/>
              </a:rPr>
              <a:t>Estrutura básica</a:t>
            </a:r>
          </a:p>
        </p:txBody>
      </p:sp>
      <p:pic>
        <p:nvPicPr>
          <p:cNvPr id="14" name="Picture 6" descr="Logo HTML5">
            <a:extLst>
              <a:ext uri="{FF2B5EF4-FFF2-40B4-BE49-F238E27FC236}">
                <a16:creationId xmlns:a16="http://schemas.microsoft.com/office/drawing/2014/main" id="{0F336F09-22FA-C59F-56B5-EF4149025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60" y="1815763"/>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8" name="Zoom de Slide 7">
                <a:extLst>
                  <a:ext uri="{FF2B5EF4-FFF2-40B4-BE49-F238E27FC236}">
                    <a16:creationId xmlns:a16="http://schemas.microsoft.com/office/drawing/2014/main" id="{8B9F3A3F-EB0E-4C70-0934-00D57C5DC3C9}"/>
                  </a:ext>
                </a:extLst>
              </p:cNvPr>
              <p:cNvGraphicFramePr>
                <a:graphicFrameLocks noChangeAspect="1"/>
              </p:cNvGraphicFramePr>
              <p:nvPr>
                <p:extLst>
                  <p:ext uri="{D42A27DB-BD31-4B8C-83A1-F6EECF244321}">
                    <p14:modId xmlns:p14="http://schemas.microsoft.com/office/powerpoint/2010/main" val="103628042"/>
                  </p:ext>
                </p:extLst>
              </p:nvPr>
            </p:nvGraphicFramePr>
            <p:xfrm>
              <a:off x="2700693" y="1631005"/>
              <a:ext cx="6790613" cy="3819720"/>
            </p:xfrm>
            <a:graphic>
              <a:graphicData uri="http://schemas.microsoft.com/office/powerpoint/2016/slidezoom">
                <pslz:sldZm>
                  <pslz:sldZmObj sldId="771" cId="1418188690">
                    <pslz:zmPr id="{F369B2F5-0D45-4C7E-A43C-A969625521CC}" returnToParent="0" transitionDur="1000">
                      <p166:blipFill xmlns:p166="http://schemas.microsoft.com/office/powerpoint/2016/6/main">
                        <a:blip r:embed="rId4"/>
                        <a:stretch>
                          <a:fillRect/>
                        </a:stretch>
                      </p166:blipFill>
                      <p166:spPr xmlns:p166="http://schemas.microsoft.com/office/powerpoint/2016/6/main">
                        <a:xfrm>
                          <a:off x="0" y="0"/>
                          <a:ext cx="6790613" cy="3819720"/>
                        </a:xfrm>
                        <a:prstGeom prst="rect">
                          <a:avLst/>
                        </a:prstGeom>
                        <a:ln w="3175">
                          <a:solidFill>
                            <a:prstClr val="ltGray"/>
                          </a:solidFill>
                        </a:ln>
                        <a:effectLst>
                          <a:outerShdw blurRad="63500" sx="102000" sy="102000" algn="ctr" rotWithShape="0">
                            <a:prstClr val="black">
                              <a:alpha val="40000"/>
                            </a:prstClr>
                          </a:outerShdw>
                        </a:effectLst>
                      </p166:spPr>
                    </pslz:zmPr>
                  </pslz:sldZmObj>
                </pslz:sldZm>
              </a:graphicData>
            </a:graphic>
          </p:graphicFrame>
        </mc:Choice>
        <mc:Fallback xmlns="">
          <p:pic>
            <p:nvPicPr>
              <p:cNvPr id="8" name="Zoom de Slide 7">
                <a:hlinkClick r:id="rId5" action="ppaction://hlinksldjump"/>
                <a:extLst>
                  <a:ext uri="{FF2B5EF4-FFF2-40B4-BE49-F238E27FC236}">
                    <a16:creationId xmlns:a16="http://schemas.microsoft.com/office/drawing/2014/main" id="{8B9F3A3F-EB0E-4C70-0934-00D57C5DC3C9}"/>
                  </a:ext>
                </a:extLst>
              </p:cNvPr>
              <p:cNvPicPr>
                <a:picLocks noGrp="1" noRot="1" noChangeAspect="1" noMove="1" noResize="1" noEditPoints="1" noAdjustHandles="1" noChangeArrowheads="1" noChangeShapeType="1"/>
              </p:cNvPicPr>
              <p:nvPr/>
            </p:nvPicPr>
            <p:blipFill>
              <a:blip r:embed="rId6"/>
              <a:stretch>
                <a:fillRect/>
              </a:stretch>
            </p:blipFill>
            <p:spPr>
              <a:xfrm>
                <a:off x="2700693" y="1631005"/>
                <a:ext cx="6790613" cy="3819720"/>
              </a:xfrm>
              <a:prstGeom prst="rect">
                <a:avLst/>
              </a:prstGeom>
              <a:ln w="3175">
                <a:solidFill>
                  <a:prstClr val="ltGray"/>
                </a:solidFill>
              </a:ln>
              <a:effectLst>
                <a:outerShdw blurRad="63500" sx="102000" sy="102000" algn="ctr" rotWithShape="0">
                  <a:prstClr val="black">
                    <a:alpha val="40000"/>
                  </a:prstClr>
                </a:outerShdw>
              </a:effectLst>
            </p:spPr>
          </p:pic>
        </mc:Fallback>
      </mc:AlternateContent>
    </p:spTree>
    <p:extLst>
      <p:ext uri="{BB962C8B-B14F-4D97-AF65-F5344CB8AC3E}">
        <p14:creationId xmlns:p14="http://schemas.microsoft.com/office/powerpoint/2010/main" val="2086658433"/>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2799E88-C8AD-828A-6837-53BB678EF9A4}"/>
              </a:ext>
            </a:extLst>
          </p:cNvPr>
          <p:cNvSpPr/>
          <p:nvPr/>
        </p:nvSpPr>
        <p:spPr>
          <a:xfrm>
            <a:off x="0" y="-4910"/>
            <a:ext cx="12192000" cy="68629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Interface gráfica do usuário, Aplicativo&#10;&#10;Descrição gerada automaticamente com confiança média">
            <a:extLst>
              <a:ext uri="{FF2B5EF4-FFF2-40B4-BE49-F238E27FC236}">
                <a16:creationId xmlns:a16="http://schemas.microsoft.com/office/drawing/2014/main" id="{873D7471-B5DF-02AC-7C86-8724C4563325}"/>
              </a:ext>
            </a:extLst>
          </p:cNvPr>
          <p:cNvPicPr>
            <a:picLocks noChangeAspect="1"/>
          </p:cNvPicPr>
          <p:nvPr/>
        </p:nvPicPr>
        <p:blipFill>
          <a:blip r:embed="rId2"/>
          <a:stretch>
            <a:fillRect/>
          </a:stretch>
        </p:blipFill>
        <p:spPr>
          <a:xfrm>
            <a:off x="1600137" y="0"/>
            <a:ext cx="8991726" cy="6858000"/>
          </a:xfrm>
          <a:prstGeom prst="rect">
            <a:avLst/>
          </a:prstGeom>
        </p:spPr>
      </p:pic>
    </p:spTree>
    <p:extLst>
      <p:ext uri="{BB962C8B-B14F-4D97-AF65-F5344CB8AC3E}">
        <p14:creationId xmlns:p14="http://schemas.microsoft.com/office/powerpoint/2010/main" val="141818869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avião, flor, escuro, homem&#10;&#10;Descrição gerada automaticamente">
            <a:extLst>
              <a:ext uri="{FF2B5EF4-FFF2-40B4-BE49-F238E27FC236}">
                <a16:creationId xmlns:a16="http://schemas.microsoft.com/office/drawing/2014/main" id="{DF7E9B7C-2E4E-D42C-5EF9-69877EAFA4E9}"/>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11" name="CaixaDeTexto 10">
            <a:extLst>
              <a:ext uri="{FF2B5EF4-FFF2-40B4-BE49-F238E27FC236}">
                <a16:creationId xmlns:a16="http://schemas.microsoft.com/office/drawing/2014/main" id="{A9FE0433-008D-E116-0F50-E9AB9C642488}"/>
              </a:ext>
            </a:extLst>
          </p:cNvPr>
          <p:cNvSpPr txBox="1"/>
          <p:nvPr/>
        </p:nvSpPr>
        <p:spPr>
          <a:xfrm>
            <a:off x="1682071" y="455732"/>
            <a:ext cx="5234736" cy="830997"/>
          </a:xfrm>
          <a:prstGeom prst="rect">
            <a:avLst/>
          </a:prstGeom>
          <a:noFill/>
          <a:effectLst/>
        </p:spPr>
        <p:txBody>
          <a:bodyPr wrap="square" rtlCol="0">
            <a:spAutoFit/>
          </a:bodyPr>
          <a:lstStyle/>
          <a:p>
            <a:r>
              <a:rPr lang="pt-BR" sz="4800" dirty="0">
                <a:solidFill>
                  <a:srgbClr val="F1931D"/>
                </a:solidFill>
                <a:latin typeface="Gotham Black" pitchFamily="50" charset="0"/>
              </a:rPr>
              <a:t>Estrutura básica</a:t>
            </a:r>
          </a:p>
        </p:txBody>
      </p:sp>
      <p:pic>
        <p:nvPicPr>
          <p:cNvPr id="14" name="Picture 6" descr="Logo HTML5">
            <a:extLst>
              <a:ext uri="{FF2B5EF4-FFF2-40B4-BE49-F238E27FC236}">
                <a16:creationId xmlns:a16="http://schemas.microsoft.com/office/drawing/2014/main" id="{0F336F09-22FA-C59F-56B5-EF4149025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60" y="1815763"/>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3" name="Zoom de Slide 2">
                <a:extLst>
                  <a:ext uri="{FF2B5EF4-FFF2-40B4-BE49-F238E27FC236}">
                    <a16:creationId xmlns:a16="http://schemas.microsoft.com/office/drawing/2014/main" id="{E83CA3A8-0495-3A1A-3150-B20DAD315B8D}"/>
                  </a:ext>
                </a:extLst>
              </p:cNvPr>
              <p:cNvGraphicFramePr>
                <a:graphicFrameLocks noChangeAspect="1"/>
              </p:cNvGraphicFramePr>
              <p:nvPr/>
            </p:nvGraphicFramePr>
            <p:xfrm>
              <a:off x="2557228" y="1438440"/>
              <a:ext cx="7077544" cy="3981119"/>
            </p:xfrm>
            <a:graphic>
              <a:graphicData uri="http://schemas.microsoft.com/office/powerpoint/2016/slidezoom">
                <pslz:sldZm>
                  <pslz:sldZmObj sldId="690" cId="2249585230">
                    <pslz:zmPr id="{57E7CB61-F176-410B-A87A-C5C839ACFD1D}" returnToParent="0" transitionDur="1000">
                      <p166:blipFill xmlns:p166="http://schemas.microsoft.com/office/powerpoint/2016/6/main">
                        <a:blip r:embed="rId4"/>
                        <a:stretch>
                          <a:fillRect/>
                        </a:stretch>
                      </p166:blipFill>
                      <p166:spPr xmlns:p166="http://schemas.microsoft.com/office/powerpoint/2016/6/main">
                        <a:xfrm>
                          <a:off x="0" y="0"/>
                          <a:ext cx="7077544" cy="3981119"/>
                        </a:xfrm>
                        <a:prstGeom prst="rect">
                          <a:avLst/>
                        </a:prstGeom>
                        <a:ln w="3175">
                          <a:solidFill>
                            <a:prstClr val="ltGray"/>
                          </a:solidFill>
                        </a:ln>
                      </p166:spPr>
                    </pslz:zmPr>
                  </pslz:sldZmObj>
                </pslz:sldZm>
              </a:graphicData>
            </a:graphic>
          </p:graphicFrame>
        </mc:Choice>
        <mc:Fallback xmlns="">
          <p:pic>
            <p:nvPicPr>
              <p:cNvPr id="3" name="Zoom de Slide 2">
                <a:hlinkClick r:id="rId5" action="ppaction://hlinksldjump"/>
                <a:extLst>
                  <a:ext uri="{FF2B5EF4-FFF2-40B4-BE49-F238E27FC236}">
                    <a16:creationId xmlns:a16="http://schemas.microsoft.com/office/drawing/2014/main" id="{E83CA3A8-0495-3A1A-3150-B20DAD315B8D}"/>
                  </a:ext>
                </a:extLst>
              </p:cNvPr>
              <p:cNvPicPr>
                <a:picLocks noGrp="1" noRot="1" noChangeAspect="1" noMove="1" noResize="1" noEditPoints="1" noAdjustHandles="1" noChangeArrowheads="1" noChangeShapeType="1"/>
              </p:cNvPicPr>
              <p:nvPr/>
            </p:nvPicPr>
            <p:blipFill>
              <a:blip r:embed="rId6"/>
              <a:stretch>
                <a:fillRect/>
              </a:stretch>
            </p:blipFill>
            <p:spPr>
              <a:xfrm>
                <a:off x="2557228" y="1438440"/>
                <a:ext cx="7077544" cy="3981119"/>
              </a:xfrm>
              <a:prstGeom prst="rect">
                <a:avLst/>
              </a:prstGeom>
              <a:ln w="3175">
                <a:solidFill>
                  <a:prstClr val="ltGray"/>
                </a:solidFill>
              </a:ln>
            </p:spPr>
          </p:pic>
        </mc:Fallback>
      </mc:AlternateContent>
    </p:spTree>
    <p:extLst>
      <p:ext uri="{BB962C8B-B14F-4D97-AF65-F5344CB8AC3E}">
        <p14:creationId xmlns:p14="http://schemas.microsoft.com/office/powerpoint/2010/main" val="209153575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7B578A97-601E-DC76-9B0A-3D3F8F750871}"/>
              </a:ext>
            </a:extLst>
          </p:cNvPr>
          <p:cNvPicPr>
            <a:picLocks noChangeAspect="1"/>
          </p:cNvPicPr>
          <p:nvPr/>
        </p:nvPicPr>
        <p:blipFill>
          <a:blip r:embed="rId2"/>
          <a:stretch>
            <a:fillRect/>
          </a:stretch>
        </p:blipFill>
        <p:spPr>
          <a:xfrm>
            <a:off x="120109" y="580343"/>
            <a:ext cx="11848270" cy="5960416"/>
          </a:xfrm>
          <a:prstGeom prst="rect">
            <a:avLst/>
          </a:prstGeom>
        </p:spPr>
      </p:pic>
    </p:spTree>
    <p:extLst>
      <p:ext uri="{BB962C8B-B14F-4D97-AF65-F5344CB8AC3E}">
        <p14:creationId xmlns:p14="http://schemas.microsoft.com/office/powerpoint/2010/main" val="224958523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avião, flor, escuro, homem&#10;&#10;Descrição gerada automaticamente">
            <a:extLst>
              <a:ext uri="{FF2B5EF4-FFF2-40B4-BE49-F238E27FC236}">
                <a16:creationId xmlns:a16="http://schemas.microsoft.com/office/drawing/2014/main" id="{B5DC3EB0-220F-6861-5A9A-6B027E9DE783}"/>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sp>
        <p:nvSpPr>
          <p:cNvPr id="3" name="CaixaDeTexto 2">
            <a:extLst>
              <a:ext uri="{FF2B5EF4-FFF2-40B4-BE49-F238E27FC236}">
                <a16:creationId xmlns:a16="http://schemas.microsoft.com/office/drawing/2014/main" id="{4AA9EC90-8C84-4AE8-0244-B58D55405B7A}"/>
              </a:ext>
            </a:extLst>
          </p:cNvPr>
          <p:cNvSpPr txBox="1"/>
          <p:nvPr/>
        </p:nvSpPr>
        <p:spPr>
          <a:xfrm>
            <a:off x="1298899" y="5849916"/>
            <a:ext cx="9351605" cy="923330"/>
          </a:xfrm>
          <a:prstGeom prst="rect">
            <a:avLst/>
          </a:prstGeom>
          <a:noFill/>
        </p:spPr>
        <p:txBody>
          <a:bodyPr wrap="square">
            <a:spAutoFit/>
          </a:bodyPr>
          <a:lstStyle/>
          <a:p>
            <a:r>
              <a:rPr lang="pt-BR" dirty="0">
                <a:solidFill>
                  <a:schemeClr val="bg1"/>
                </a:solidFill>
              </a:rPr>
              <a:t>OBS: </a:t>
            </a:r>
            <a:r>
              <a:rPr lang="pt-BR" dirty="0" err="1">
                <a:solidFill>
                  <a:schemeClr val="bg1"/>
                </a:solidFill>
              </a:rPr>
              <a:t>Doctype</a:t>
            </a:r>
            <a:r>
              <a:rPr lang="pt-BR" dirty="0">
                <a:solidFill>
                  <a:schemeClr val="bg1"/>
                </a:solidFill>
              </a:rPr>
              <a:t> não é uma </a:t>
            </a:r>
            <a:r>
              <a:rPr lang="pt-BR" dirty="0" err="1">
                <a:solidFill>
                  <a:schemeClr val="bg1"/>
                </a:solidFill>
              </a:rPr>
              <a:t>tag</a:t>
            </a:r>
            <a:r>
              <a:rPr lang="pt-BR" dirty="0">
                <a:solidFill>
                  <a:schemeClr val="bg1"/>
                </a:solidFill>
              </a:rPr>
              <a:t> HTML, apesar da sintaxe parecida. O </a:t>
            </a:r>
            <a:r>
              <a:rPr lang="pt-BR" dirty="0" err="1">
                <a:solidFill>
                  <a:schemeClr val="bg1"/>
                </a:solidFill>
              </a:rPr>
              <a:t>Doctype</a:t>
            </a:r>
            <a:r>
              <a:rPr lang="pt-BR" dirty="0">
                <a:solidFill>
                  <a:schemeClr val="bg1"/>
                </a:solidFill>
              </a:rPr>
              <a:t> é uma declaração para informar ao navegador qual é a versão do HTML utilizada no arquivo, geralmente é apresentada na primeira linha do código. </a:t>
            </a:r>
          </a:p>
        </p:txBody>
      </p:sp>
      <p:sp>
        <p:nvSpPr>
          <p:cNvPr id="7" name="CaixaDeTexto 6">
            <a:extLst>
              <a:ext uri="{FF2B5EF4-FFF2-40B4-BE49-F238E27FC236}">
                <a16:creationId xmlns:a16="http://schemas.microsoft.com/office/drawing/2014/main" id="{023C2286-8ECE-9A92-AB30-1891EB0E353B}"/>
              </a:ext>
            </a:extLst>
          </p:cNvPr>
          <p:cNvSpPr txBox="1"/>
          <p:nvPr/>
        </p:nvSpPr>
        <p:spPr>
          <a:xfrm>
            <a:off x="1233585" y="1555352"/>
            <a:ext cx="9762152" cy="2739211"/>
          </a:xfrm>
          <a:prstGeom prst="rect">
            <a:avLst/>
          </a:prstGeom>
          <a:noFill/>
        </p:spPr>
        <p:txBody>
          <a:bodyPr wrap="square">
            <a:spAutoFit/>
          </a:bodyPr>
          <a:lstStyle/>
          <a:p>
            <a:pPr marL="457200" indent="-457200">
              <a:buFont typeface="Arial" panose="020B0604020202020204" pitchFamily="34" charset="0"/>
              <a:buChar char="•"/>
            </a:pPr>
            <a:r>
              <a:rPr lang="pt-BR" sz="2400" dirty="0">
                <a:solidFill>
                  <a:srgbClr val="253F6D"/>
                </a:solidFill>
                <a:latin typeface="Abadi" panose="020B0604020104020204" pitchFamily="34" charset="0"/>
              </a:rPr>
              <a:t>Um documento HTML deve começar com a </a:t>
            </a:r>
            <a:r>
              <a:rPr lang="pt-BR" sz="2400" dirty="0" err="1">
                <a:solidFill>
                  <a:srgbClr val="253F6D"/>
                </a:solidFill>
                <a:latin typeface="Abadi" panose="020B0604020104020204" pitchFamily="34" charset="0"/>
              </a:rPr>
              <a:t>tag</a:t>
            </a:r>
            <a:r>
              <a:rPr lang="pt-BR" sz="2400" dirty="0">
                <a:solidFill>
                  <a:srgbClr val="253F6D"/>
                </a:solidFill>
                <a:latin typeface="Abadi" panose="020B0604020104020204" pitchFamily="34" charset="0"/>
              </a:rPr>
              <a:t> </a:t>
            </a:r>
            <a:r>
              <a:rPr lang="pt-BR" sz="2400" dirty="0">
                <a:solidFill>
                  <a:srgbClr val="E44D26"/>
                </a:solidFill>
                <a:latin typeface="Abadi" panose="020B0604020104020204" pitchFamily="34" charset="0"/>
              </a:rPr>
              <a:t>&lt;</a:t>
            </a:r>
            <a:r>
              <a:rPr lang="pt-BR" sz="2400" dirty="0" err="1">
                <a:solidFill>
                  <a:srgbClr val="E44D26"/>
                </a:solidFill>
                <a:latin typeface="Abadi" panose="020B0604020104020204" pitchFamily="34" charset="0"/>
              </a:rPr>
              <a:t>html</a:t>
            </a:r>
            <a:r>
              <a:rPr lang="pt-BR" sz="2400" dirty="0">
                <a:solidFill>
                  <a:srgbClr val="E44D26"/>
                </a:solidFill>
                <a:latin typeface="Abadi" panose="020B0604020104020204" pitchFamily="34" charset="0"/>
              </a:rPr>
              <a:t>&gt; </a:t>
            </a:r>
            <a:r>
              <a:rPr lang="pt-BR" sz="2400" dirty="0">
                <a:solidFill>
                  <a:srgbClr val="253F6D"/>
                </a:solidFill>
                <a:latin typeface="Abadi" panose="020B0604020104020204" pitchFamily="34" charset="0"/>
              </a:rPr>
              <a:t>e terminar com </a:t>
            </a:r>
            <a:r>
              <a:rPr lang="pt-BR" sz="2400" dirty="0">
                <a:solidFill>
                  <a:srgbClr val="E44D26"/>
                </a:solidFill>
                <a:latin typeface="Abadi" panose="020B0604020104020204" pitchFamily="34" charset="0"/>
              </a:rPr>
              <a:t>&lt;/</a:t>
            </a:r>
            <a:r>
              <a:rPr lang="pt-BR" sz="2400" dirty="0" err="1">
                <a:solidFill>
                  <a:srgbClr val="E44D26"/>
                </a:solidFill>
                <a:latin typeface="Abadi" panose="020B0604020104020204" pitchFamily="34" charset="0"/>
              </a:rPr>
              <a:t>html</a:t>
            </a:r>
            <a:r>
              <a:rPr lang="pt-BR" sz="2400" dirty="0">
                <a:solidFill>
                  <a:srgbClr val="E44D26"/>
                </a:solidFill>
                <a:latin typeface="Abadi" panose="020B0604020104020204" pitchFamily="34" charset="0"/>
              </a:rPr>
              <a:t>&gt;</a:t>
            </a:r>
            <a:r>
              <a:rPr lang="pt-BR" sz="2400" dirty="0">
                <a:solidFill>
                  <a:srgbClr val="253F6D"/>
                </a:solidFill>
                <a:latin typeface="Abadi" panose="020B0604020104020204" pitchFamily="34" charset="0"/>
              </a:rPr>
              <a:t> . Deve conter um cabeçalho, na qual serão inseridos o título e as </a:t>
            </a:r>
            <a:r>
              <a:rPr lang="pt-BR" sz="2400" dirty="0" err="1">
                <a:solidFill>
                  <a:srgbClr val="253F6D"/>
                </a:solidFill>
                <a:latin typeface="Abadi" panose="020B0604020104020204" pitchFamily="34" charset="0"/>
              </a:rPr>
              <a:t>metatags</a:t>
            </a:r>
            <a:r>
              <a:rPr lang="pt-BR" sz="2400" dirty="0">
                <a:solidFill>
                  <a:srgbClr val="253F6D"/>
                </a:solidFill>
                <a:latin typeface="Abadi" panose="020B0604020104020204" pitchFamily="34" charset="0"/>
              </a:rPr>
              <a:t>. </a:t>
            </a:r>
          </a:p>
          <a:p>
            <a:pPr marL="457200" indent="-457200">
              <a:buFont typeface="Arial" panose="020B0604020202020204" pitchFamily="34" charset="0"/>
              <a:buChar char="•"/>
            </a:pPr>
            <a:endParaRPr lang="pt-BR" sz="1400" dirty="0">
              <a:solidFill>
                <a:srgbClr val="253F6D"/>
              </a:solidFill>
              <a:latin typeface="Abadi" panose="020B0604020104020204" pitchFamily="34" charset="0"/>
            </a:endParaRPr>
          </a:p>
          <a:p>
            <a:pPr marL="457200" indent="-457200">
              <a:buFont typeface="Arial" panose="020B0604020202020204" pitchFamily="34" charset="0"/>
              <a:buChar char="•"/>
            </a:pPr>
            <a:r>
              <a:rPr lang="pt-BR" sz="2400" dirty="0">
                <a:solidFill>
                  <a:srgbClr val="253F6D"/>
                </a:solidFill>
                <a:latin typeface="Abadi" panose="020B0604020104020204" pitchFamily="34" charset="0"/>
              </a:rPr>
              <a:t>O cabeçalho é delimitado pela </a:t>
            </a:r>
            <a:r>
              <a:rPr lang="pt-BR" sz="2400" dirty="0" err="1">
                <a:solidFill>
                  <a:srgbClr val="253F6D"/>
                </a:solidFill>
                <a:latin typeface="Abadi" panose="020B0604020104020204" pitchFamily="34" charset="0"/>
              </a:rPr>
              <a:t>tag</a:t>
            </a:r>
            <a:r>
              <a:rPr lang="pt-BR" sz="2400" dirty="0">
                <a:solidFill>
                  <a:srgbClr val="253F6D"/>
                </a:solidFill>
                <a:latin typeface="Abadi" panose="020B0604020104020204" pitchFamily="34" charset="0"/>
              </a:rPr>
              <a:t> </a:t>
            </a:r>
            <a:r>
              <a:rPr lang="pt-BR" sz="2400" dirty="0">
                <a:solidFill>
                  <a:srgbClr val="E44D26"/>
                </a:solidFill>
                <a:latin typeface="Abadi" panose="020B0604020104020204" pitchFamily="34" charset="0"/>
              </a:rPr>
              <a:t>&lt;</a:t>
            </a:r>
            <a:r>
              <a:rPr lang="pt-BR" sz="2400" dirty="0" err="1">
                <a:solidFill>
                  <a:srgbClr val="E44D26"/>
                </a:solidFill>
                <a:latin typeface="Abadi" panose="020B0604020104020204" pitchFamily="34" charset="0"/>
              </a:rPr>
              <a:t>head</a:t>
            </a:r>
            <a:r>
              <a:rPr lang="pt-BR" sz="2400" dirty="0">
                <a:solidFill>
                  <a:srgbClr val="E44D26"/>
                </a:solidFill>
                <a:latin typeface="Abadi" panose="020B0604020104020204" pitchFamily="34" charset="0"/>
              </a:rPr>
              <a:t>&gt; </a:t>
            </a:r>
            <a:r>
              <a:rPr lang="pt-BR" sz="2400" dirty="0">
                <a:solidFill>
                  <a:srgbClr val="253F6D"/>
                </a:solidFill>
                <a:latin typeface="Abadi" panose="020B0604020104020204" pitchFamily="34" charset="0"/>
              </a:rPr>
              <a:t>e </a:t>
            </a:r>
            <a:r>
              <a:rPr lang="pt-BR" sz="2400" dirty="0">
                <a:solidFill>
                  <a:srgbClr val="E44D26"/>
                </a:solidFill>
                <a:latin typeface="Abadi" panose="020B0604020104020204" pitchFamily="34" charset="0"/>
              </a:rPr>
              <a:t>&lt;/</a:t>
            </a:r>
            <a:r>
              <a:rPr lang="pt-BR" sz="2400" dirty="0" err="1">
                <a:solidFill>
                  <a:srgbClr val="E44D26"/>
                </a:solidFill>
                <a:latin typeface="Abadi" panose="020B0604020104020204" pitchFamily="34" charset="0"/>
              </a:rPr>
              <a:t>head</a:t>
            </a:r>
            <a:r>
              <a:rPr lang="pt-BR" sz="2400" dirty="0">
                <a:solidFill>
                  <a:srgbClr val="E44D26"/>
                </a:solidFill>
                <a:latin typeface="Abadi" panose="020B0604020104020204" pitchFamily="34" charset="0"/>
              </a:rPr>
              <a:t>&gt; </a:t>
            </a:r>
            <a:r>
              <a:rPr lang="pt-BR" sz="2400" dirty="0">
                <a:solidFill>
                  <a:srgbClr val="253F6D"/>
                </a:solidFill>
                <a:latin typeface="Abadi" panose="020B0604020104020204" pitchFamily="34" charset="0"/>
              </a:rPr>
              <a:t>.</a:t>
            </a:r>
          </a:p>
          <a:p>
            <a:pPr marL="457200" indent="-457200">
              <a:buFont typeface="Arial" panose="020B0604020202020204" pitchFamily="34" charset="0"/>
              <a:buChar char="•"/>
            </a:pPr>
            <a:endParaRPr lang="pt-BR" sz="1400" dirty="0">
              <a:solidFill>
                <a:srgbClr val="253F6D"/>
              </a:solidFill>
              <a:latin typeface="Abadi" panose="020B0604020104020204" pitchFamily="34" charset="0"/>
            </a:endParaRPr>
          </a:p>
          <a:p>
            <a:pPr marL="457200" indent="-457200">
              <a:buFont typeface="Arial" panose="020B0604020202020204" pitchFamily="34" charset="0"/>
              <a:buChar char="•"/>
            </a:pPr>
            <a:r>
              <a:rPr lang="pt-BR" sz="2400" dirty="0">
                <a:solidFill>
                  <a:srgbClr val="253F6D"/>
                </a:solidFill>
                <a:latin typeface="Abadi" panose="020B0604020104020204" pitchFamily="34" charset="0"/>
              </a:rPr>
              <a:t>E o corpo, onde será inserido todo o conteúdo da página, é delimitado por </a:t>
            </a:r>
            <a:r>
              <a:rPr lang="pt-BR" sz="2400" dirty="0">
                <a:solidFill>
                  <a:srgbClr val="E44D26"/>
                </a:solidFill>
                <a:latin typeface="Abadi" panose="020B0604020104020204" pitchFamily="34" charset="0"/>
              </a:rPr>
              <a:t>&lt;body&gt; </a:t>
            </a:r>
            <a:r>
              <a:rPr lang="pt-BR" sz="2400" dirty="0">
                <a:solidFill>
                  <a:srgbClr val="253F6D"/>
                </a:solidFill>
                <a:latin typeface="Abadi" panose="020B0604020104020204" pitchFamily="34" charset="0"/>
              </a:rPr>
              <a:t>e </a:t>
            </a:r>
            <a:r>
              <a:rPr lang="pt-BR" sz="2400" dirty="0">
                <a:solidFill>
                  <a:srgbClr val="E44D26"/>
                </a:solidFill>
                <a:latin typeface="Abadi" panose="020B0604020104020204" pitchFamily="34" charset="0"/>
              </a:rPr>
              <a:t>&lt;/body&gt; </a:t>
            </a:r>
            <a:r>
              <a:rPr lang="pt-BR" sz="2400" dirty="0">
                <a:solidFill>
                  <a:srgbClr val="253F6D"/>
                </a:solidFill>
                <a:latin typeface="Abadi" panose="020B0604020104020204" pitchFamily="34" charset="0"/>
              </a:rPr>
              <a:t>.</a:t>
            </a:r>
          </a:p>
        </p:txBody>
      </p:sp>
      <p:sp>
        <p:nvSpPr>
          <p:cNvPr id="9" name="CaixaDeTexto 8">
            <a:extLst>
              <a:ext uri="{FF2B5EF4-FFF2-40B4-BE49-F238E27FC236}">
                <a16:creationId xmlns:a16="http://schemas.microsoft.com/office/drawing/2014/main" id="{566DFC10-53B0-281C-5BC8-A480ACAE1213}"/>
              </a:ext>
            </a:extLst>
          </p:cNvPr>
          <p:cNvSpPr txBox="1"/>
          <p:nvPr/>
        </p:nvSpPr>
        <p:spPr>
          <a:xfrm>
            <a:off x="665034" y="511467"/>
            <a:ext cx="5234736" cy="830997"/>
          </a:xfrm>
          <a:prstGeom prst="rect">
            <a:avLst/>
          </a:prstGeom>
          <a:noFill/>
          <a:effectLst/>
        </p:spPr>
        <p:txBody>
          <a:bodyPr wrap="square" rtlCol="0">
            <a:spAutoFit/>
          </a:bodyPr>
          <a:lstStyle/>
          <a:p>
            <a:r>
              <a:rPr lang="pt-BR" sz="4800" dirty="0">
                <a:solidFill>
                  <a:srgbClr val="F1931D"/>
                </a:solidFill>
                <a:latin typeface="Gotham Black" pitchFamily="50" charset="0"/>
              </a:rPr>
              <a:t>Estrutura básica</a:t>
            </a:r>
          </a:p>
        </p:txBody>
      </p:sp>
    </p:spTree>
    <p:extLst>
      <p:ext uri="{BB962C8B-B14F-4D97-AF65-F5344CB8AC3E}">
        <p14:creationId xmlns:p14="http://schemas.microsoft.com/office/powerpoint/2010/main" val="418412076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C2BFE79-8906-8954-5208-29CA5C5FB974}"/>
              </a:ext>
            </a:extLst>
          </p:cNvPr>
          <p:cNvSpPr txBox="1"/>
          <p:nvPr/>
        </p:nvSpPr>
        <p:spPr>
          <a:xfrm>
            <a:off x="2038710" y="615864"/>
            <a:ext cx="8114577" cy="1323439"/>
          </a:xfrm>
          <a:prstGeom prst="rect">
            <a:avLst/>
          </a:prstGeom>
          <a:noFill/>
          <a:effectLst/>
        </p:spPr>
        <p:txBody>
          <a:bodyPr wrap="square" rtlCol="0">
            <a:spAutoFit/>
          </a:bodyPr>
          <a:lstStyle/>
          <a:p>
            <a:pPr algn="ctr"/>
            <a:r>
              <a:rPr lang="pt-BR" sz="4000" dirty="0">
                <a:solidFill>
                  <a:schemeClr val="bg1"/>
                </a:solidFill>
                <a:latin typeface="Gotham Black" pitchFamily="50" charset="0"/>
              </a:rPr>
              <a:t>A Internet veio da Guerra</a:t>
            </a:r>
          </a:p>
          <a:p>
            <a:pPr algn="ctr"/>
            <a:r>
              <a:rPr lang="pt-BR" sz="4000" dirty="0">
                <a:solidFill>
                  <a:schemeClr val="bg1"/>
                </a:solidFill>
                <a:latin typeface="Gotham Black" pitchFamily="50" charset="0"/>
              </a:rPr>
              <a:t>(infelizmente) </a:t>
            </a:r>
          </a:p>
        </p:txBody>
      </p:sp>
      <p:sp>
        <p:nvSpPr>
          <p:cNvPr id="6" name="CaixaDeTexto 5">
            <a:extLst>
              <a:ext uri="{FF2B5EF4-FFF2-40B4-BE49-F238E27FC236}">
                <a16:creationId xmlns:a16="http://schemas.microsoft.com/office/drawing/2014/main" id="{A8B6DA16-4602-040B-3CB6-7FD96AB70BB1}"/>
              </a:ext>
            </a:extLst>
          </p:cNvPr>
          <p:cNvSpPr txBox="1"/>
          <p:nvPr/>
        </p:nvSpPr>
        <p:spPr>
          <a:xfrm>
            <a:off x="974824" y="2379540"/>
            <a:ext cx="10242351" cy="3200876"/>
          </a:xfrm>
          <a:prstGeom prst="rect">
            <a:avLst/>
          </a:prstGeom>
          <a:noFill/>
          <a:effectLst/>
        </p:spPr>
        <p:txBody>
          <a:bodyPr wrap="square" rtlCol="0">
            <a:spAutoFit/>
          </a:bodyPr>
          <a:lstStyle/>
          <a:p>
            <a:pPr algn="just"/>
            <a:r>
              <a:rPr lang="pt-BR" sz="2400" dirty="0">
                <a:solidFill>
                  <a:schemeClr val="bg1"/>
                </a:solidFill>
                <a:latin typeface="Abadi" panose="020B0604020104020204" pitchFamily="34" charset="0"/>
              </a:rPr>
              <a:t>O governo dos Estados Unidos temia um ataque russo às bases militares. Um ataque poderia trazer a público informações sigilosas, tornando os EUA vulneráveis.</a:t>
            </a:r>
          </a:p>
          <a:p>
            <a:pPr algn="just"/>
            <a:endParaRPr lang="pt-BR" sz="1000" dirty="0">
              <a:solidFill>
                <a:schemeClr val="bg1"/>
              </a:solidFill>
              <a:latin typeface="Abadi" panose="020B0604020104020204" pitchFamily="34" charset="0"/>
            </a:endParaRPr>
          </a:p>
          <a:p>
            <a:pPr algn="just"/>
            <a:r>
              <a:rPr lang="pt-BR" sz="2400" dirty="0">
                <a:solidFill>
                  <a:schemeClr val="bg1"/>
                </a:solidFill>
                <a:latin typeface="Abadi" panose="020B0604020104020204" pitchFamily="34" charset="0"/>
              </a:rPr>
              <a:t>Então foi idealizado um modelo de troca e compartilhamento de informações que permitisse a descentralização das mesmas. Assim, se o Pentágono fosse atingido, as informações armazenadas ali não estariam perdidas. Era preciso, portanto, criar uma rede, a </a:t>
            </a:r>
            <a:r>
              <a:rPr lang="pt-BR" sz="2400" b="1" i="1" dirty="0">
                <a:solidFill>
                  <a:schemeClr val="bg1"/>
                </a:solidFill>
                <a:latin typeface="Abadi" panose="020B0604020104020204" pitchFamily="34" charset="0"/>
              </a:rPr>
              <a:t>ARPANET</a:t>
            </a:r>
            <a:r>
              <a:rPr lang="pt-BR" sz="2400" dirty="0">
                <a:solidFill>
                  <a:schemeClr val="bg1"/>
                </a:solidFill>
                <a:latin typeface="Abadi" panose="020B0604020104020204" pitchFamily="34" charset="0"/>
              </a:rPr>
              <a:t>, criada pela </a:t>
            </a:r>
            <a:r>
              <a:rPr lang="pt-BR" sz="2400" b="1" i="1" dirty="0">
                <a:solidFill>
                  <a:schemeClr val="bg1"/>
                </a:solidFill>
                <a:latin typeface="Abadi" panose="020B0604020104020204" pitchFamily="34" charset="0"/>
              </a:rPr>
              <a:t>DARPA</a:t>
            </a:r>
            <a:r>
              <a:rPr lang="pt-BR" sz="2400" dirty="0">
                <a:solidFill>
                  <a:schemeClr val="bg1"/>
                </a:solidFill>
                <a:latin typeface="Abadi" panose="020B0604020104020204" pitchFamily="34" charset="0"/>
              </a:rPr>
              <a:t>, sigla para </a:t>
            </a:r>
            <a:r>
              <a:rPr lang="pt-BR" sz="2400" b="1" i="1" dirty="0" err="1">
                <a:solidFill>
                  <a:schemeClr val="bg1"/>
                </a:solidFill>
                <a:latin typeface="Abadi" panose="020B0604020104020204" pitchFamily="34" charset="0"/>
              </a:rPr>
              <a:t>Defence</a:t>
            </a:r>
            <a:r>
              <a:rPr lang="pt-BR" sz="2400" b="1" i="1" dirty="0">
                <a:solidFill>
                  <a:schemeClr val="bg1"/>
                </a:solidFill>
                <a:latin typeface="Abadi" panose="020B0604020104020204" pitchFamily="34" charset="0"/>
              </a:rPr>
              <a:t> </a:t>
            </a:r>
            <a:r>
              <a:rPr lang="pt-BR" sz="2400" b="1" i="1" dirty="0" err="1">
                <a:solidFill>
                  <a:schemeClr val="bg1"/>
                </a:solidFill>
                <a:latin typeface="Abadi" panose="020B0604020104020204" pitchFamily="34" charset="0"/>
              </a:rPr>
              <a:t>Advanced</a:t>
            </a:r>
            <a:r>
              <a:rPr lang="pt-BR" sz="2400" b="1" i="1" dirty="0">
                <a:solidFill>
                  <a:schemeClr val="bg1"/>
                </a:solidFill>
                <a:latin typeface="Abadi" panose="020B0604020104020204" pitchFamily="34" charset="0"/>
              </a:rPr>
              <a:t> </a:t>
            </a:r>
            <a:r>
              <a:rPr lang="pt-BR" sz="2400" b="1" i="1" dirty="0" err="1">
                <a:solidFill>
                  <a:schemeClr val="bg1"/>
                </a:solidFill>
                <a:latin typeface="Abadi" panose="020B0604020104020204" pitchFamily="34" charset="0"/>
              </a:rPr>
              <a:t>Research</a:t>
            </a:r>
            <a:r>
              <a:rPr lang="pt-BR" sz="2400" b="1" i="1" dirty="0">
                <a:solidFill>
                  <a:schemeClr val="bg1"/>
                </a:solidFill>
                <a:latin typeface="Abadi" panose="020B0604020104020204" pitchFamily="34" charset="0"/>
              </a:rPr>
              <a:t> </a:t>
            </a:r>
            <a:r>
              <a:rPr lang="pt-BR" sz="2400" b="1" i="1" dirty="0" err="1">
                <a:solidFill>
                  <a:schemeClr val="bg1"/>
                </a:solidFill>
                <a:latin typeface="Abadi" panose="020B0604020104020204" pitchFamily="34" charset="0"/>
              </a:rPr>
              <a:t>Projects</a:t>
            </a:r>
            <a:r>
              <a:rPr lang="pt-BR" sz="2400" b="1" i="1" dirty="0">
                <a:solidFill>
                  <a:schemeClr val="bg1"/>
                </a:solidFill>
                <a:latin typeface="Abadi" panose="020B0604020104020204" pitchFamily="34" charset="0"/>
              </a:rPr>
              <a:t> </a:t>
            </a:r>
            <a:r>
              <a:rPr lang="pt-BR" sz="2400" b="1" i="1" dirty="0" err="1">
                <a:solidFill>
                  <a:schemeClr val="bg1"/>
                </a:solidFill>
                <a:latin typeface="Abadi" panose="020B0604020104020204" pitchFamily="34" charset="0"/>
              </a:rPr>
              <a:t>Agency</a:t>
            </a:r>
            <a:r>
              <a:rPr lang="pt-BR" sz="2400" b="1" i="1" dirty="0">
                <a:solidFill>
                  <a:schemeClr val="bg1"/>
                </a:solidFill>
                <a:latin typeface="Abadi" panose="020B0604020104020204" pitchFamily="34" charset="0"/>
              </a:rPr>
              <a:t>. </a:t>
            </a:r>
          </a:p>
        </p:txBody>
      </p:sp>
    </p:spTree>
    <p:extLst>
      <p:ext uri="{BB962C8B-B14F-4D97-AF65-F5344CB8AC3E}">
        <p14:creationId xmlns:p14="http://schemas.microsoft.com/office/powerpoint/2010/main" val="307731750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10AF43C0-DB33-8DE2-02B0-BD8E17C151D1}"/>
              </a:ext>
            </a:extLst>
          </p:cNvPr>
          <p:cNvSpPr txBox="1"/>
          <p:nvPr/>
        </p:nvSpPr>
        <p:spPr>
          <a:xfrm>
            <a:off x="901155" y="1476385"/>
            <a:ext cx="10389689" cy="4431983"/>
          </a:xfrm>
          <a:prstGeom prst="rect">
            <a:avLst/>
          </a:prstGeom>
          <a:noFill/>
          <a:effectLst>
            <a:outerShdw blurRad="50800" dist="38100" dir="10800000" algn="r" rotWithShape="0">
              <a:prstClr val="black">
                <a:alpha val="40000"/>
              </a:prstClr>
            </a:outerShdw>
          </a:effectLst>
        </p:spPr>
        <p:txBody>
          <a:bodyPr wrap="square">
            <a:spAutoFit/>
          </a:bodyPr>
          <a:lstStyle/>
          <a:p>
            <a:pPr marL="342900" indent="-342900" algn="just">
              <a:buFont typeface="Arial" panose="020B0604020202020204" pitchFamily="34" charset="0"/>
              <a:buChar char="•"/>
            </a:pPr>
            <a:r>
              <a:rPr lang="pt-BR" sz="2800" b="1" i="1" dirty="0">
                <a:solidFill>
                  <a:schemeClr val="bg1"/>
                </a:solidFill>
                <a:latin typeface="Abadi" panose="020B0604020104020204" pitchFamily="34" charset="0"/>
              </a:rPr>
              <a:t>Linha 1: </a:t>
            </a:r>
            <a:r>
              <a:rPr lang="pt-BR" sz="2800" dirty="0">
                <a:solidFill>
                  <a:schemeClr val="bg1"/>
                </a:solidFill>
                <a:latin typeface="Abadi" panose="020B0604020104020204" pitchFamily="34" charset="0"/>
              </a:rPr>
              <a:t>Indica que o documento atual será escrito na versão mais atualizada da linguagem (no caso, HTML5)</a:t>
            </a:r>
          </a:p>
          <a:p>
            <a:pPr algn="just"/>
            <a:endParaRPr lang="pt-BR" sz="1000" dirty="0">
              <a:solidFill>
                <a:schemeClr val="bg1"/>
              </a:solidFill>
              <a:latin typeface="Abadi" panose="020B0604020104020204" pitchFamily="34" charset="0"/>
            </a:endParaRPr>
          </a:p>
          <a:p>
            <a:pPr marL="342900" indent="-342900" algn="just">
              <a:buFont typeface="Arial" panose="020B0604020202020204" pitchFamily="34" charset="0"/>
              <a:buChar char="•"/>
            </a:pPr>
            <a:r>
              <a:rPr lang="pt-BR" sz="2800" b="1" i="1" dirty="0">
                <a:solidFill>
                  <a:schemeClr val="bg1"/>
                </a:solidFill>
                <a:latin typeface="Abadi" panose="020B0604020104020204" pitchFamily="34" charset="0"/>
              </a:rPr>
              <a:t>Linhas 2 e 11: </a:t>
            </a:r>
            <a:r>
              <a:rPr lang="pt-BR" sz="2800" dirty="0">
                <a:solidFill>
                  <a:schemeClr val="bg1"/>
                </a:solidFill>
                <a:latin typeface="Abadi" panose="020B0604020104020204" pitchFamily="34" charset="0"/>
              </a:rPr>
              <a:t>Delimitam o documento HTML, que é sempre dividido em duas partes: a cabeça e o corpo. Na linha 2, também estamos indicando que o conteúdo desse site será no idioma Português do Brasil.</a:t>
            </a:r>
          </a:p>
          <a:p>
            <a:pPr algn="just"/>
            <a:endParaRPr lang="pt-BR" sz="1000" dirty="0">
              <a:solidFill>
                <a:schemeClr val="bg1"/>
              </a:solidFill>
              <a:latin typeface="Abadi" panose="020B0604020104020204" pitchFamily="34" charset="0"/>
            </a:endParaRPr>
          </a:p>
          <a:p>
            <a:pPr marL="342900" indent="-342900" algn="just">
              <a:buFont typeface="Arial" panose="020B0604020202020204" pitchFamily="34" charset="0"/>
              <a:buChar char="•"/>
            </a:pPr>
            <a:r>
              <a:rPr lang="pt-BR" sz="2800" b="1" i="1" dirty="0">
                <a:solidFill>
                  <a:schemeClr val="bg1"/>
                </a:solidFill>
                <a:latin typeface="Abadi" panose="020B0604020104020204" pitchFamily="34" charset="0"/>
              </a:rPr>
              <a:t>Linhas 3 e 7: </a:t>
            </a:r>
            <a:r>
              <a:rPr lang="pt-BR" sz="2800" dirty="0">
                <a:solidFill>
                  <a:schemeClr val="bg1"/>
                </a:solidFill>
                <a:latin typeface="Abadi" panose="020B0604020104020204" pitchFamily="34" charset="0"/>
              </a:rPr>
              <a:t>Delimitam a cabeça da página, local onde são realizadas algumas configurações iniciais como formatos, estilos, ícone de favoritos, etc.</a:t>
            </a:r>
          </a:p>
          <a:p>
            <a:pPr algn="just"/>
            <a:endParaRPr lang="pt-BR" sz="1000" dirty="0">
              <a:solidFill>
                <a:schemeClr val="bg1"/>
              </a:solidFill>
              <a:latin typeface="Abadi" panose="020B0604020104020204" pitchFamily="34" charset="0"/>
            </a:endParaRPr>
          </a:p>
        </p:txBody>
      </p:sp>
    </p:spTree>
    <p:extLst>
      <p:ext uri="{BB962C8B-B14F-4D97-AF65-F5344CB8AC3E}">
        <p14:creationId xmlns:p14="http://schemas.microsoft.com/office/powerpoint/2010/main" val="296993684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ixaDeTexto 17">
            <a:extLst>
              <a:ext uri="{FF2B5EF4-FFF2-40B4-BE49-F238E27FC236}">
                <a16:creationId xmlns:a16="http://schemas.microsoft.com/office/drawing/2014/main" id="{10AF43C0-DB33-8DE2-02B0-BD8E17C151D1}"/>
              </a:ext>
            </a:extLst>
          </p:cNvPr>
          <p:cNvSpPr txBox="1"/>
          <p:nvPr/>
        </p:nvSpPr>
        <p:spPr>
          <a:xfrm>
            <a:off x="877777" y="1159144"/>
            <a:ext cx="10178999" cy="5293757"/>
          </a:xfrm>
          <a:prstGeom prst="rect">
            <a:avLst/>
          </a:prstGeom>
          <a:noFill/>
          <a:effectLst>
            <a:outerShdw blurRad="50800" dist="38100" dir="10800000" algn="r" rotWithShape="0">
              <a:prstClr val="black">
                <a:alpha val="40000"/>
              </a:prstClr>
            </a:outerShdw>
          </a:effectLst>
        </p:spPr>
        <p:txBody>
          <a:bodyPr wrap="square">
            <a:spAutoFit/>
          </a:bodyPr>
          <a:lstStyle/>
          <a:p>
            <a:pPr marL="342900" indent="-342900" algn="just">
              <a:buFont typeface="Arial" panose="020B0604020202020204" pitchFamily="34" charset="0"/>
              <a:buChar char="•"/>
            </a:pPr>
            <a:r>
              <a:rPr lang="pt-BR" sz="2800" b="1" i="1" dirty="0">
                <a:solidFill>
                  <a:schemeClr val="bg1"/>
                </a:solidFill>
                <a:latin typeface="Abadi" panose="020B0604020104020204" pitchFamily="34" charset="0"/>
              </a:rPr>
              <a:t>Linha 4: </a:t>
            </a:r>
            <a:r>
              <a:rPr lang="pt-BR" sz="2800" dirty="0">
                <a:solidFill>
                  <a:schemeClr val="bg1"/>
                </a:solidFill>
                <a:latin typeface="Abadi" panose="020B0604020104020204" pitchFamily="34" charset="0"/>
              </a:rPr>
              <a:t>adiciona ao documento atual o suporte a caracteres acentuados. Remover essa linha pode causar erros de renderização de algumas letras na tela.</a:t>
            </a:r>
          </a:p>
          <a:p>
            <a:pPr marL="342900" indent="-342900" algn="just">
              <a:buFont typeface="Arial" panose="020B0604020202020204" pitchFamily="34" charset="0"/>
              <a:buChar char="•"/>
            </a:pPr>
            <a:endParaRPr lang="pt-BR" sz="1000" b="1" dirty="0">
              <a:solidFill>
                <a:schemeClr val="bg1"/>
              </a:solidFill>
              <a:latin typeface="Abadi" panose="020B0604020104020204" pitchFamily="34" charset="0"/>
            </a:endParaRPr>
          </a:p>
          <a:p>
            <a:pPr marL="342900" indent="-342900" algn="just">
              <a:buFont typeface="Arial" panose="020B0604020202020204" pitchFamily="34" charset="0"/>
              <a:buChar char="•"/>
            </a:pPr>
            <a:r>
              <a:rPr lang="pt-BR" sz="2800" b="1" dirty="0">
                <a:solidFill>
                  <a:schemeClr val="bg1"/>
                </a:solidFill>
                <a:latin typeface="Abadi" panose="020B0604020104020204" pitchFamily="34" charset="0"/>
              </a:rPr>
              <a:t>Linha 5: </a:t>
            </a:r>
            <a:r>
              <a:rPr lang="pt-BR" sz="2800" dirty="0">
                <a:solidFill>
                  <a:schemeClr val="bg1"/>
                </a:solidFill>
                <a:latin typeface="Abadi" panose="020B0604020104020204" pitchFamily="34" charset="0"/>
              </a:rPr>
              <a:t>Indica que o conteúdo aparecerá, por padrão, ocupando todo o espaço disponível da tela e com uma escala de 1:1.</a:t>
            </a:r>
          </a:p>
          <a:p>
            <a:pPr marL="342900" indent="-342900" algn="just">
              <a:buFont typeface="Arial" panose="020B0604020202020204" pitchFamily="34" charset="0"/>
              <a:buChar char="•"/>
            </a:pPr>
            <a:endParaRPr lang="pt-BR" sz="1000" dirty="0">
              <a:solidFill>
                <a:schemeClr val="bg1"/>
              </a:solidFill>
              <a:latin typeface="Abadi" panose="020B0604020104020204" pitchFamily="34" charset="0"/>
            </a:endParaRPr>
          </a:p>
          <a:p>
            <a:pPr marL="342900" indent="-342900" algn="just">
              <a:buFont typeface="Arial" panose="020B0604020202020204" pitchFamily="34" charset="0"/>
              <a:buChar char="•"/>
            </a:pPr>
            <a:r>
              <a:rPr lang="pt-BR" sz="2800" b="1" dirty="0">
                <a:solidFill>
                  <a:schemeClr val="bg1"/>
                </a:solidFill>
                <a:latin typeface="Abadi" panose="020B0604020104020204" pitchFamily="34" charset="0"/>
              </a:rPr>
              <a:t>Linha 6: </a:t>
            </a:r>
            <a:r>
              <a:rPr lang="pt-BR" sz="2800" dirty="0">
                <a:solidFill>
                  <a:schemeClr val="bg1"/>
                </a:solidFill>
                <a:latin typeface="Abadi" panose="020B0604020104020204" pitchFamily="34" charset="0"/>
              </a:rPr>
              <a:t>Configura o título da página, que aparecerá como identificação da aba do navegador, ao lado do favicon.</a:t>
            </a:r>
          </a:p>
          <a:p>
            <a:pPr marL="342900" indent="-342900" algn="just">
              <a:buFont typeface="Arial" panose="020B0604020202020204" pitchFamily="34" charset="0"/>
              <a:buChar char="•"/>
            </a:pPr>
            <a:endParaRPr lang="pt-BR" sz="1000" dirty="0">
              <a:solidFill>
                <a:schemeClr val="bg1"/>
              </a:solidFill>
              <a:latin typeface="Abadi" panose="020B0604020104020204" pitchFamily="34" charset="0"/>
            </a:endParaRPr>
          </a:p>
          <a:p>
            <a:pPr marL="342900" indent="-342900" algn="just">
              <a:buFont typeface="Arial" panose="020B0604020202020204" pitchFamily="34" charset="0"/>
              <a:buChar char="•"/>
            </a:pPr>
            <a:r>
              <a:rPr lang="pt-BR" sz="2800" b="1" dirty="0">
                <a:solidFill>
                  <a:schemeClr val="bg1"/>
                </a:solidFill>
                <a:latin typeface="Abadi" panose="020B0604020104020204" pitchFamily="34" charset="0"/>
              </a:rPr>
              <a:t>Linhas 8 e 10: </a:t>
            </a:r>
            <a:r>
              <a:rPr lang="pt-BR" sz="2800" dirty="0">
                <a:solidFill>
                  <a:schemeClr val="bg1"/>
                </a:solidFill>
                <a:latin typeface="Abadi" panose="020B0604020104020204" pitchFamily="34" charset="0"/>
              </a:rPr>
              <a:t>Delimitam o corpo da página, a maior porção do site, que vai aparecer na tela. É aqui onde colocaremos todo o nosso conteúdo. </a:t>
            </a:r>
          </a:p>
        </p:txBody>
      </p:sp>
    </p:spTree>
    <p:extLst>
      <p:ext uri="{BB962C8B-B14F-4D97-AF65-F5344CB8AC3E}">
        <p14:creationId xmlns:p14="http://schemas.microsoft.com/office/powerpoint/2010/main" val="2974827102"/>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AD37ECCD-E177-F94A-37CF-84F06D83F064}"/>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sp>
        <p:nvSpPr>
          <p:cNvPr id="4" name="Título 3">
            <a:extLst>
              <a:ext uri="{FF2B5EF4-FFF2-40B4-BE49-F238E27FC236}">
                <a16:creationId xmlns:a16="http://schemas.microsoft.com/office/drawing/2014/main" id="{C6000A8E-0B20-0926-FE38-F3FF581083B8}"/>
              </a:ext>
            </a:extLst>
          </p:cNvPr>
          <p:cNvSpPr>
            <a:spLocks noGrp="1"/>
          </p:cNvSpPr>
          <p:nvPr>
            <p:ph type="title"/>
          </p:nvPr>
        </p:nvSpPr>
        <p:spPr>
          <a:xfrm>
            <a:off x="838200" y="281149"/>
            <a:ext cx="1960984" cy="1325563"/>
          </a:xfrm>
        </p:spPr>
        <p:txBody>
          <a:bodyPr/>
          <a:lstStyle/>
          <a:p>
            <a:r>
              <a:rPr lang="pt-BR" dirty="0">
                <a:latin typeface="Gotham Black" pitchFamily="50" charset="0"/>
              </a:rPr>
              <a:t>Head</a:t>
            </a:r>
          </a:p>
        </p:txBody>
      </p:sp>
      <p:sp>
        <p:nvSpPr>
          <p:cNvPr id="18" name="CaixaDeTexto 17">
            <a:extLst>
              <a:ext uri="{FF2B5EF4-FFF2-40B4-BE49-F238E27FC236}">
                <a16:creationId xmlns:a16="http://schemas.microsoft.com/office/drawing/2014/main" id="{D5E543AC-A560-F8B0-14DC-2C9D7B978393}"/>
              </a:ext>
            </a:extLst>
          </p:cNvPr>
          <p:cNvSpPr txBox="1"/>
          <p:nvPr/>
        </p:nvSpPr>
        <p:spPr>
          <a:xfrm>
            <a:off x="1239547" y="1372331"/>
            <a:ext cx="10114253" cy="892552"/>
          </a:xfrm>
          <a:prstGeom prst="rect">
            <a:avLst/>
          </a:prstGeom>
          <a:noFill/>
        </p:spPr>
        <p:txBody>
          <a:bodyPr wrap="square">
            <a:spAutoFit/>
          </a:bodyPr>
          <a:lstStyle/>
          <a:p>
            <a:r>
              <a:rPr lang="pt-BR" sz="2600" dirty="0">
                <a:solidFill>
                  <a:srgbClr val="253F6D"/>
                </a:solidFill>
                <a:latin typeface="Abadi" panose="020B0604020104020204" pitchFamily="34" charset="0"/>
              </a:rPr>
              <a:t>Como dito anteriormente, o cabeçalho é delimitado pela </a:t>
            </a:r>
            <a:r>
              <a:rPr lang="pt-BR" sz="2600" dirty="0" err="1">
                <a:solidFill>
                  <a:srgbClr val="253F6D"/>
                </a:solidFill>
                <a:latin typeface="Abadi" panose="020B0604020104020204" pitchFamily="34" charset="0"/>
              </a:rPr>
              <a:t>tag</a:t>
            </a:r>
            <a:r>
              <a:rPr lang="pt-BR" sz="2600" dirty="0">
                <a:solidFill>
                  <a:srgbClr val="253F6D"/>
                </a:solidFill>
                <a:latin typeface="Abadi" panose="020B0604020104020204" pitchFamily="34" charset="0"/>
              </a:rPr>
              <a:t> </a:t>
            </a:r>
            <a:r>
              <a:rPr lang="pt-BR" sz="2600" dirty="0">
                <a:solidFill>
                  <a:srgbClr val="FF0000"/>
                </a:solidFill>
                <a:latin typeface="Abadi" panose="020B0604020104020204" pitchFamily="34" charset="0"/>
              </a:rPr>
              <a:t>&lt;</a:t>
            </a:r>
            <a:r>
              <a:rPr lang="pt-BR" sz="2600" dirty="0" err="1">
                <a:solidFill>
                  <a:srgbClr val="FF0000"/>
                </a:solidFill>
                <a:latin typeface="Abadi" panose="020B0604020104020204" pitchFamily="34" charset="0"/>
              </a:rPr>
              <a:t>head</a:t>
            </a:r>
            <a:r>
              <a:rPr lang="pt-BR" sz="2600" dirty="0">
                <a:solidFill>
                  <a:srgbClr val="FF0000"/>
                </a:solidFill>
                <a:latin typeface="Abadi" panose="020B0604020104020204" pitchFamily="34" charset="0"/>
              </a:rPr>
              <a:t>&gt;&lt;/</a:t>
            </a:r>
            <a:r>
              <a:rPr lang="pt-BR" sz="2600" dirty="0" err="1">
                <a:solidFill>
                  <a:srgbClr val="FF0000"/>
                </a:solidFill>
                <a:latin typeface="Abadi" panose="020B0604020104020204" pitchFamily="34" charset="0"/>
              </a:rPr>
              <a:t>head</a:t>
            </a:r>
            <a:r>
              <a:rPr lang="pt-BR" sz="2600" dirty="0">
                <a:solidFill>
                  <a:srgbClr val="FF0000"/>
                </a:solidFill>
                <a:latin typeface="Abadi" panose="020B0604020104020204" pitchFamily="34" charset="0"/>
              </a:rPr>
              <a:t>&gt; </a:t>
            </a:r>
            <a:r>
              <a:rPr lang="pt-BR" sz="2600" dirty="0">
                <a:solidFill>
                  <a:srgbClr val="253F6D"/>
                </a:solidFill>
                <a:latin typeface="Abadi" panose="020B0604020104020204" pitchFamily="34" charset="0"/>
              </a:rPr>
              <a:t>e nele serão inseridos o </a:t>
            </a:r>
            <a:r>
              <a:rPr lang="pt-BR" sz="2600" b="1" i="1" dirty="0">
                <a:solidFill>
                  <a:srgbClr val="253F6D"/>
                </a:solidFill>
                <a:latin typeface="Abadi" panose="020B0604020104020204" pitchFamily="34" charset="0"/>
              </a:rPr>
              <a:t>título</a:t>
            </a:r>
            <a:r>
              <a:rPr lang="pt-BR" sz="2600" dirty="0">
                <a:solidFill>
                  <a:srgbClr val="253F6D"/>
                </a:solidFill>
                <a:latin typeface="Abadi" panose="020B0604020104020204" pitchFamily="34" charset="0"/>
              </a:rPr>
              <a:t>, </a:t>
            </a:r>
            <a:r>
              <a:rPr lang="pt-BR" sz="2600" b="1" i="1" dirty="0">
                <a:solidFill>
                  <a:srgbClr val="253F6D"/>
                </a:solidFill>
                <a:latin typeface="Abadi" panose="020B0604020104020204" pitchFamily="34" charset="0"/>
              </a:rPr>
              <a:t>meta</a:t>
            </a:r>
            <a:r>
              <a:rPr lang="pt-BR" sz="2600" dirty="0">
                <a:solidFill>
                  <a:srgbClr val="253F6D"/>
                </a:solidFill>
                <a:latin typeface="Abadi" panose="020B0604020104020204" pitchFamily="34" charset="0"/>
              </a:rPr>
              <a:t> </a:t>
            </a:r>
            <a:r>
              <a:rPr lang="pt-BR" sz="2600" b="1" i="1" dirty="0" err="1">
                <a:solidFill>
                  <a:srgbClr val="253F6D"/>
                </a:solidFill>
                <a:latin typeface="Abadi" panose="020B0604020104020204" pitchFamily="34" charset="0"/>
              </a:rPr>
              <a:t>tags</a:t>
            </a:r>
            <a:r>
              <a:rPr lang="pt-BR" sz="2600" dirty="0">
                <a:solidFill>
                  <a:srgbClr val="253F6D"/>
                </a:solidFill>
                <a:latin typeface="Abadi" panose="020B0604020104020204" pitchFamily="34" charset="0"/>
              </a:rPr>
              <a:t>, </a:t>
            </a:r>
            <a:r>
              <a:rPr lang="pt-BR" sz="2600" b="1" i="1" dirty="0">
                <a:solidFill>
                  <a:srgbClr val="253F6D"/>
                </a:solidFill>
                <a:latin typeface="Abadi" panose="020B0604020104020204" pitchFamily="34" charset="0"/>
              </a:rPr>
              <a:t>links</a:t>
            </a:r>
            <a:r>
              <a:rPr lang="pt-BR" sz="2600" dirty="0">
                <a:solidFill>
                  <a:srgbClr val="253F6D"/>
                </a:solidFill>
                <a:latin typeface="Abadi" panose="020B0604020104020204" pitchFamily="34" charset="0"/>
              </a:rPr>
              <a:t>, </a:t>
            </a:r>
            <a:r>
              <a:rPr lang="pt-BR" sz="2600" b="1" i="1" dirty="0">
                <a:solidFill>
                  <a:srgbClr val="253F6D"/>
                </a:solidFill>
                <a:latin typeface="Abadi" panose="020B0604020104020204" pitchFamily="34" charset="0"/>
              </a:rPr>
              <a:t>etc.</a:t>
            </a:r>
          </a:p>
        </p:txBody>
      </p:sp>
      <mc:AlternateContent xmlns:mc="http://schemas.openxmlformats.org/markup-compatibility/2006" xmlns:pslz="http://schemas.microsoft.com/office/powerpoint/2016/slidezoom">
        <mc:Choice Requires="pslz">
          <p:graphicFrame>
            <p:nvGraphicFramePr>
              <p:cNvPr id="5" name="Zoom de Slide 4">
                <a:extLst>
                  <a:ext uri="{FF2B5EF4-FFF2-40B4-BE49-F238E27FC236}">
                    <a16:creationId xmlns:a16="http://schemas.microsoft.com/office/drawing/2014/main" id="{69261A5A-A745-F32A-B6AB-085DF338FC04}"/>
                  </a:ext>
                </a:extLst>
              </p:cNvPr>
              <p:cNvGraphicFramePr>
                <a:graphicFrameLocks noChangeAspect="1"/>
              </p:cNvGraphicFramePr>
              <p:nvPr>
                <p:extLst>
                  <p:ext uri="{D42A27DB-BD31-4B8C-83A1-F6EECF244321}">
                    <p14:modId xmlns:p14="http://schemas.microsoft.com/office/powerpoint/2010/main" val="3479641"/>
                  </p:ext>
                </p:extLst>
              </p:nvPr>
            </p:nvGraphicFramePr>
            <p:xfrm>
              <a:off x="3233079" y="2264883"/>
              <a:ext cx="5725842" cy="3220786"/>
            </p:xfrm>
            <a:graphic>
              <a:graphicData uri="http://schemas.microsoft.com/office/powerpoint/2016/slidezoom">
                <pslz:sldZm>
                  <pslz:sldZmObj sldId="743" cId="3040130128">
                    <pslz:zmPr id="{A97A216B-0F1F-42DB-B646-CE0E7B90A5CC}" returnToParent="0" transitionDur="1000">
                      <p166:blipFill xmlns:p166="http://schemas.microsoft.com/office/powerpoint/2016/6/main">
                        <a:blip r:embed="rId3"/>
                        <a:stretch>
                          <a:fillRect/>
                        </a:stretch>
                      </p166:blipFill>
                      <p166:spPr xmlns:p166="http://schemas.microsoft.com/office/powerpoint/2016/6/main">
                        <a:xfrm>
                          <a:off x="0" y="0"/>
                          <a:ext cx="5725842" cy="3220786"/>
                        </a:xfrm>
                        <a:prstGeom prst="rect">
                          <a:avLst/>
                        </a:prstGeom>
                        <a:ln w="3175">
                          <a:solidFill>
                            <a:prstClr val="ltGray"/>
                          </a:solidFill>
                        </a:ln>
                      </p166:spPr>
                    </pslz:zmPr>
                  </pslz:sldZmObj>
                </pslz:sldZm>
              </a:graphicData>
            </a:graphic>
          </p:graphicFrame>
        </mc:Choice>
        <mc:Fallback xmlns="">
          <p:pic>
            <p:nvPicPr>
              <p:cNvPr id="5" name="Zoom de Slide 4">
                <a:hlinkClick r:id="rId4" action="ppaction://hlinksldjump"/>
                <a:extLst>
                  <a:ext uri="{FF2B5EF4-FFF2-40B4-BE49-F238E27FC236}">
                    <a16:creationId xmlns:a16="http://schemas.microsoft.com/office/drawing/2014/main" id="{69261A5A-A745-F32A-B6AB-085DF338FC04}"/>
                  </a:ext>
                </a:extLst>
              </p:cNvPr>
              <p:cNvPicPr>
                <a:picLocks noGrp="1" noRot="1" noChangeAspect="1" noMove="1" noResize="1" noEditPoints="1" noAdjustHandles="1" noChangeArrowheads="1" noChangeShapeType="1"/>
              </p:cNvPicPr>
              <p:nvPr/>
            </p:nvPicPr>
            <p:blipFill>
              <a:blip r:embed="rId5"/>
              <a:stretch>
                <a:fillRect/>
              </a:stretch>
            </p:blipFill>
            <p:spPr>
              <a:xfrm>
                <a:off x="3233079" y="2264883"/>
                <a:ext cx="5725842" cy="3220786"/>
              </a:xfrm>
              <a:prstGeom prst="rect">
                <a:avLst/>
              </a:prstGeom>
              <a:ln w="3175">
                <a:solidFill>
                  <a:prstClr val="ltGray"/>
                </a:solidFill>
              </a:ln>
            </p:spPr>
          </p:pic>
        </mc:Fallback>
      </mc:AlternateContent>
    </p:spTree>
    <p:extLst>
      <p:ext uri="{BB962C8B-B14F-4D97-AF65-F5344CB8AC3E}">
        <p14:creationId xmlns:p14="http://schemas.microsoft.com/office/powerpoint/2010/main" val="3742209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3D5CD24-0396-2425-32EA-18DE493B8C4A}"/>
              </a:ext>
            </a:extLst>
          </p:cNvPr>
          <p:cNvPicPr>
            <a:picLocks noChangeAspect="1"/>
          </p:cNvPicPr>
          <p:nvPr/>
        </p:nvPicPr>
        <p:blipFill rotWithShape="1">
          <a:blip r:embed="rId2"/>
          <a:srcRect t="616"/>
          <a:stretch/>
        </p:blipFill>
        <p:spPr>
          <a:xfrm>
            <a:off x="575651" y="244375"/>
            <a:ext cx="11040698" cy="6369250"/>
          </a:xfrm>
          <a:prstGeom prst="rect">
            <a:avLst/>
          </a:prstGeom>
        </p:spPr>
      </p:pic>
    </p:spTree>
    <p:extLst>
      <p:ext uri="{BB962C8B-B14F-4D97-AF65-F5344CB8AC3E}">
        <p14:creationId xmlns:p14="http://schemas.microsoft.com/office/powerpoint/2010/main" val="3040130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A5F574A7-313B-EF58-8308-6DED48DAABD2}"/>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sp>
        <p:nvSpPr>
          <p:cNvPr id="4" name="Título 3">
            <a:extLst>
              <a:ext uri="{FF2B5EF4-FFF2-40B4-BE49-F238E27FC236}">
                <a16:creationId xmlns:a16="http://schemas.microsoft.com/office/drawing/2014/main" id="{C6000A8E-0B20-0926-FE38-F3FF581083B8}"/>
              </a:ext>
            </a:extLst>
          </p:cNvPr>
          <p:cNvSpPr>
            <a:spLocks noGrp="1"/>
          </p:cNvSpPr>
          <p:nvPr>
            <p:ph type="title"/>
          </p:nvPr>
        </p:nvSpPr>
        <p:spPr>
          <a:xfrm>
            <a:off x="838200" y="365125"/>
            <a:ext cx="2128935" cy="969153"/>
          </a:xfrm>
        </p:spPr>
        <p:txBody>
          <a:bodyPr/>
          <a:lstStyle/>
          <a:p>
            <a:r>
              <a:rPr lang="pt-BR" dirty="0">
                <a:latin typeface="Gotham Black" pitchFamily="50" charset="0"/>
              </a:rPr>
              <a:t>Body</a:t>
            </a:r>
          </a:p>
        </p:txBody>
      </p:sp>
      <p:sp>
        <p:nvSpPr>
          <p:cNvPr id="18" name="CaixaDeTexto 17">
            <a:extLst>
              <a:ext uri="{FF2B5EF4-FFF2-40B4-BE49-F238E27FC236}">
                <a16:creationId xmlns:a16="http://schemas.microsoft.com/office/drawing/2014/main" id="{D5E543AC-A560-F8B0-14DC-2C9D7B978393}"/>
              </a:ext>
            </a:extLst>
          </p:cNvPr>
          <p:cNvSpPr txBox="1"/>
          <p:nvPr/>
        </p:nvSpPr>
        <p:spPr>
          <a:xfrm>
            <a:off x="1038873" y="1409653"/>
            <a:ext cx="10114253" cy="4308872"/>
          </a:xfrm>
          <a:prstGeom prst="rect">
            <a:avLst/>
          </a:prstGeom>
          <a:noFill/>
        </p:spPr>
        <p:txBody>
          <a:bodyPr wrap="square">
            <a:spAutoFit/>
          </a:bodyPr>
          <a:lstStyle/>
          <a:p>
            <a:r>
              <a:rPr lang="pt-BR" sz="2600" dirty="0">
                <a:solidFill>
                  <a:srgbClr val="253F6D"/>
                </a:solidFill>
                <a:latin typeface="Abadi" panose="020B0604020104020204" pitchFamily="34" charset="0"/>
              </a:rPr>
              <a:t>É dentro da </a:t>
            </a:r>
            <a:r>
              <a:rPr lang="pt-BR" sz="2600" dirty="0" err="1">
                <a:solidFill>
                  <a:srgbClr val="253F6D"/>
                </a:solidFill>
                <a:latin typeface="Abadi" panose="020B0604020104020204" pitchFamily="34" charset="0"/>
              </a:rPr>
              <a:t>tag</a:t>
            </a:r>
            <a:r>
              <a:rPr lang="pt-BR" sz="2600" dirty="0">
                <a:solidFill>
                  <a:srgbClr val="253F6D"/>
                </a:solidFill>
                <a:latin typeface="Abadi" panose="020B0604020104020204" pitchFamily="34" charset="0"/>
              </a:rPr>
              <a:t> </a:t>
            </a:r>
            <a:r>
              <a:rPr lang="pt-BR" sz="2600" b="1" i="1" dirty="0">
                <a:solidFill>
                  <a:srgbClr val="FF0000"/>
                </a:solidFill>
                <a:latin typeface="Abadi" panose="020B0604020104020204" pitchFamily="34" charset="0"/>
              </a:rPr>
              <a:t>&lt;body&gt;&lt;/body&gt; </a:t>
            </a:r>
            <a:r>
              <a:rPr lang="pt-BR" sz="2600" dirty="0">
                <a:solidFill>
                  <a:srgbClr val="253F6D"/>
                </a:solidFill>
                <a:latin typeface="Abadi" panose="020B0604020104020204" pitchFamily="34" charset="0"/>
              </a:rPr>
              <a:t>e que irá todo o conteúdo da sua página!</a:t>
            </a:r>
          </a:p>
          <a:p>
            <a:endParaRPr lang="pt-BR" sz="1000" dirty="0">
              <a:solidFill>
                <a:srgbClr val="253F6D"/>
              </a:solidFill>
              <a:latin typeface="Abadi" panose="020B0604020104020204" pitchFamily="34" charset="0"/>
            </a:endParaRPr>
          </a:p>
          <a:p>
            <a:r>
              <a:rPr lang="pt-BR" sz="2600" dirty="0">
                <a:solidFill>
                  <a:srgbClr val="253F6D"/>
                </a:solidFill>
                <a:latin typeface="Abadi" panose="020B0604020104020204" pitchFamily="34" charset="0"/>
              </a:rPr>
              <a:t>Diferente da </a:t>
            </a:r>
            <a:r>
              <a:rPr lang="pt-BR" sz="2600" b="1" i="1" dirty="0">
                <a:solidFill>
                  <a:srgbClr val="FF0000"/>
                </a:solidFill>
                <a:latin typeface="Abadi" panose="020B0604020104020204" pitchFamily="34" charset="0"/>
              </a:rPr>
              <a:t>&lt;</a:t>
            </a:r>
            <a:r>
              <a:rPr lang="pt-BR" sz="2600" b="1" i="1" dirty="0" err="1">
                <a:solidFill>
                  <a:srgbClr val="FF0000"/>
                </a:solidFill>
                <a:latin typeface="Abadi" panose="020B0604020104020204" pitchFamily="34" charset="0"/>
              </a:rPr>
              <a:t>head</a:t>
            </a:r>
            <a:r>
              <a:rPr lang="pt-BR" sz="2600" b="1" i="1" dirty="0">
                <a:solidFill>
                  <a:srgbClr val="FF0000"/>
                </a:solidFill>
                <a:latin typeface="Abadi" panose="020B0604020104020204" pitchFamily="34" charset="0"/>
              </a:rPr>
              <a:t>&gt;</a:t>
            </a:r>
            <a:r>
              <a:rPr lang="pt-BR" sz="2600" dirty="0">
                <a:solidFill>
                  <a:srgbClr val="253F6D"/>
                </a:solidFill>
                <a:latin typeface="Abadi" panose="020B0604020104020204" pitchFamily="34" charset="0"/>
              </a:rPr>
              <a:t>, o que está dentro da </a:t>
            </a:r>
            <a:r>
              <a:rPr lang="pt-BR" sz="2600" b="1" i="1" dirty="0">
                <a:solidFill>
                  <a:srgbClr val="FF0000"/>
                </a:solidFill>
                <a:latin typeface="Abadi" panose="020B0604020104020204" pitchFamily="34" charset="0"/>
              </a:rPr>
              <a:t>&lt;body&gt;</a:t>
            </a:r>
            <a:r>
              <a:rPr lang="pt-BR" sz="2600" b="1" i="1" dirty="0">
                <a:solidFill>
                  <a:srgbClr val="253F6D"/>
                </a:solidFill>
                <a:latin typeface="Abadi" panose="020B0604020104020204" pitchFamily="34" charset="0"/>
              </a:rPr>
              <a:t> </a:t>
            </a:r>
            <a:r>
              <a:rPr lang="pt-BR" sz="2600" dirty="0">
                <a:solidFill>
                  <a:srgbClr val="253F6D"/>
                </a:solidFill>
                <a:latin typeface="Abadi" panose="020B0604020104020204" pitchFamily="34" charset="0"/>
              </a:rPr>
              <a:t>ficará disponível para visualização.</a:t>
            </a:r>
          </a:p>
          <a:p>
            <a:endParaRPr lang="pt-BR" sz="1000" dirty="0">
              <a:solidFill>
                <a:srgbClr val="253F6D"/>
              </a:solidFill>
              <a:latin typeface="Abadi" panose="020B0604020104020204" pitchFamily="34" charset="0"/>
            </a:endParaRPr>
          </a:p>
          <a:p>
            <a:r>
              <a:rPr lang="pt-BR" sz="2600" dirty="0">
                <a:solidFill>
                  <a:srgbClr val="253F6D"/>
                </a:solidFill>
                <a:latin typeface="Abadi" panose="020B0604020104020204" pitchFamily="34" charset="0"/>
              </a:rPr>
              <a:t>Título, parágrafos, textos, imagens, links… Tudo que você quiser utilizar no seu site, terá de ser escrito dentro da </a:t>
            </a:r>
            <a:r>
              <a:rPr lang="pt-BR" sz="2600" b="1" i="1" dirty="0">
                <a:solidFill>
                  <a:srgbClr val="FF0000"/>
                </a:solidFill>
                <a:latin typeface="Abadi" panose="020B0604020104020204" pitchFamily="34" charset="0"/>
              </a:rPr>
              <a:t>&lt;body&gt;</a:t>
            </a:r>
            <a:r>
              <a:rPr lang="pt-BR" sz="2600" dirty="0">
                <a:solidFill>
                  <a:srgbClr val="253F6D"/>
                </a:solidFill>
                <a:latin typeface="Abadi" panose="020B0604020104020204" pitchFamily="34" charset="0"/>
              </a:rPr>
              <a:t>. </a:t>
            </a:r>
          </a:p>
          <a:p>
            <a:endParaRPr lang="pt-BR" sz="1000" dirty="0">
              <a:solidFill>
                <a:srgbClr val="253F6D"/>
              </a:solidFill>
              <a:latin typeface="Abadi" panose="020B0604020104020204" pitchFamily="34" charset="0"/>
            </a:endParaRPr>
          </a:p>
          <a:p>
            <a:r>
              <a:rPr lang="pt-BR" sz="2600" dirty="0">
                <a:solidFill>
                  <a:srgbClr val="253F6D"/>
                </a:solidFill>
                <a:latin typeface="Abadi" panose="020B0604020104020204" pitchFamily="34" charset="0"/>
              </a:rPr>
              <a:t>A maioria das </a:t>
            </a:r>
            <a:r>
              <a:rPr lang="pt-BR" sz="2600" b="1" i="1" dirty="0" err="1">
                <a:solidFill>
                  <a:srgbClr val="FF0000"/>
                </a:solidFill>
                <a:latin typeface="Abadi" panose="020B0604020104020204" pitchFamily="34" charset="0"/>
              </a:rPr>
              <a:t>tags</a:t>
            </a:r>
            <a:r>
              <a:rPr lang="pt-BR" sz="2600" dirty="0">
                <a:solidFill>
                  <a:srgbClr val="253F6D"/>
                </a:solidFill>
                <a:latin typeface="Abadi" panose="020B0604020104020204" pitchFamily="34" charset="0"/>
              </a:rPr>
              <a:t> usadas para exibir conteúdo, aceitam atributos.</a:t>
            </a:r>
          </a:p>
          <a:p>
            <a:endParaRPr lang="pt-BR" sz="1000" dirty="0">
              <a:solidFill>
                <a:srgbClr val="253F6D"/>
              </a:solidFill>
              <a:latin typeface="Abadi" panose="020B0604020104020204" pitchFamily="34" charset="0"/>
            </a:endParaRPr>
          </a:p>
          <a:p>
            <a:r>
              <a:rPr lang="pt-BR" sz="2600" dirty="0">
                <a:solidFill>
                  <a:srgbClr val="253F6D"/>
                </a:solidFill>
                <a:latin typeface="Abadi" panose="020B0604020104020204" pitchFamily="34" charset="0"/>
              </a:rPr>
              <a:t>Os dois principais atributos para estilizar um elemento específico ou um grupo de elementos, são: </a:t>
            </a:r>
            <a:r>
              <a:rPr lang="pt-BR" sz="2600" b="1" i="1" dirty="0" err="1">
                <a:solidFill>
                  <a:srgbClr val="FF0000"/>
                </a:solidFill>
                <a:latin typeface="Abadi" panose="020B0604020104020204" pitchFamily="34" charset="0"/>
              </a:rPr>
              <a:t>class</a:t>
            </a:r>
            <a:r>
              <a:rPr lang="pt-BR" sz="2600" dirty="0">
                <a:solidFill>
                  <a:srgbClr val="FF0000"/>
                </a:solidFill>
                <a:latin typeface="Abadi" panose="020B0604020104020204" pitchFamily="34" charset="0"/>
              </a:rPr>
              <a:t> e </a:t>
            </a:r>
            <a:r>
              <a:rPr lang="pt-BR" sz="2600" b="1" i="1" dirty="0">
                <a:solidFill>
                  <a:srgbClr val="FF0000"/>
                </a:solidFill>
                <a:latin typeface="Abadi" panose="020B0604020104020204" pitchFamily="34" charset="0"/>
              </a:rPr>
              <a:t>id</a:t>
            </a:r>
            <a:r>
              <a:rPr lang="pt-BR" sz="2600" dirty="0">
                <a:solidFill>
                  <a:srgbClr val="FF0000"/>
                </a:solidFill>
                <a:latin typeface="Abadi" panose="020B0604020104020204" pitchFamily="34" charset="0"/>
              </a:rPr>
              <a:t>.</a:t>
            </a:r>
            <a:endParaRPr lang="pt-BR" sz="2600" b="1" i="1" dirty="0">
              <a:solidFill>
                <a:srgbClr val="FF0000"/>
              </a:solidFill>
              <a:latin typeface="Abadi" panose="020B0604020104020204" pitchFamily="34" charset="0"/>
            </a:endParaRPr>
          </a:p>
        </p:txBody>
      </p:sp>
    </p:spTree>
    <p:extLst>
      <p:ext uri="{BB962C8B-B14F-4D97-AF65-F5344CB8AC3E}">
        <p14:creationId xmlns:p14="http://schemas.microsoft.com/office/powerpoint/2010/main" val="1069352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65DD1-AA70-42FB-6B37-93AAF37E41C6}"/>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AD3714F7-7C9E-CEB1-4B29-859F98D4A1F2}"/>
              </a:ext>
            </a:extLst>
          </p:cNvPr>
          <p:cNvSpPr>
            <a:spLocks noGrp="1"/>
          </p:cNvSpPr>
          <p:nvPr>
            <p:ph idx="1"/>
          </p:nvPr>
        </p:nvSpPr>
        <p:spPr/>
        <p:txBody>
          <a:bodyPr/>
          <a:lstStyle/>
          <a:p>
            <a:endParaRPr lang="pt-BR"/>
          </a:p>
        </p:txBody>
      </p:sp>
      <p:pic>
        <p:nvPicPr>
          <p:cNvPr id="4098" name="Picture 2">
            <a:extLst>
              <a:ext uri="{FF2B5EF4-FFF2-40B4-BE49-F238E27FC236}">
                <a16:creationId xmlns:a16="http://schemas.microsoft.com/office/drawing/2014/main" id="{E8BD094D-FC2B-10E7-344B-474136C9E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13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00F756F5-7428-D430-C1FB-675249AC825A}"/>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pic>
        <p:nvPicPr>
          <p:cNvPr id="12" name="Picture 6" descr="Logo HTML5">
            <a:extLst>
              <a:ext uri="{FF2B5EF4-FFF2-40B4-BE49-F238E27FC236}">
                <a16:creationId xmlns:a16="http://schemas.microsoft.com/office/drawing/2014/main" id="{0F4E687E-A00E-55D8-08BB-307AB4DFB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60" y="1815763"/>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6" name="Agrupar 15">
            <a:extLst>
              <a:ext uri="{FF2B5EF4-FFF2-40B4-BE49-F238E27FC236}">
                <a16:creationId xmlns:a16="http://schemas.microsoft.com/office/drawing/2014/main" id="{9AB27894-5D3E-56E2-7C34-087EE9EF7AC0}"/>
              </a:ext>
            </a:extLst>
          </p:cNvPr>
          <p:cNvGrpSpPr/>
          <p:nvPr/>
        </p:nvGrpSpPr>
        <p:grpSpPr>
          <a:xfrm>
            <a:off x="3696399" y="1627935"/>
            <a:ext cx="5659423" cy="2838644"/>
            <a:chOff x="2019571" y="972297"/>
            <a:chExt cx="5659423" cy="2838644"/>
          </a:xfrm>
          <a:effectLst>
            <a:outerShdw blurRad="50800" dist="38100" dir="2700000" algn="tl" rotWithShape="0">
              <a:prstClr val="black">
                <a:alpha val="40000"/>
              </a:prstClr>
            </a:outerShdw>
          </a:effectLst>
        </p:grpSpPr>
        <p:sp>
          <p:nvSpPr>
            <p:cNvPr id="6" name="CaixaDeTexto 5">
              <a:extLst>
                <a:ext uri="{FF2B5EF4-FFF2-40B4-BE49-F238E27FC236}">
                  <a16:creationId xmlns:a16="http://schemas.microsoft.com/office/drawing/2014/main" id="{750E32F3-38EE-398F-FEE0-9DEEFA31FAFE}"/>
                </a:ext>
              </a:extLst>
            </p:cNvPr>
            <p:cNvSpPr txBox="1"/>
            <p:nvPr/>
          </p:nvSpPr>
          <p:spPr>
            <a:xfrm>
              <a:off x="2019571" y="972297"/>
              <a:ext cx="2611424" cy="646331"/>
            </a:xfrm>
            <a:prstGeom prst="rect">
              <a:avLst/>
            </a:prstGeom>
            <a:noFill/>
          </p:spPr>
          <p:txBody>
            <a:bodyPr wrap="square">
              <a:spAutoFit/>
            </a:bodyPr>
            <a:lstStyle/>
            <a:p>
              <a:r>
                <a:rPr lang="pt-BR" sz="3600" b="1" dirty="0">
                  <a:solidFill>
                    <a:srgbClr val="1F4E79"/>
                  </a:solidFill>
                  <a:latin typeface="Gotham Black" pitchFamily="50" charset="0"/>
                </a:rPr>
                <a:t>NÃO USE</a:t>
              </a:r>
            </a:p>
          </p:txBody>
        </p:sp>
        <p:sp>
          <p:nvSpPr>
            <p:cNvPr id="4" name="CaixaDeTexto 3">
              <a:extLst>
                <a:ext uri="{FF2B5EF4-FFF2-40B4-BE49-F238E27FC236}">
                  <a16:creationId xmlns:a16="http://schemas.microsoft.com/office/drawing/2014/main" id="{9194500D-BB4F-D75D-73FB-CE14DD33CAF0}"/>
                </a:ext>
              </a:extLst>
            </p:cNvPr>
            <p:cNvSpPr txBox="1"/>
            <p:nvPr/>
          </p:nvSpPr>
          <p:spPr>
            <a:xfrm>
              <a:off x="2693593" y="1517451"/>
              <a:ext cx="4985401" cy="923330"/>
            </a:xfrm>
            <a:prstGeom prst="rect">
              <a:avLst/>
            </a:prstGeom>
            <a:noFill/>
          </p:spPr>
          <p:txBody>
            <a:bodyPr wrap="square">
              <a:spAutoFit/>
            </a:bodyPr>
            <a:lstStyle/>
            <a:p>
              <a:r>
                <a:rPr lang="pt-BR" sz="5400" b="1" dirty="0">
                  <a:solidFill>
                    <a:srgbClr val="1F4E79"/>
                  </a:solidFill>
                  <a:latin typeface="Gotham Black" pitchFamily="50" charset="0"/>
                </a:rPr>
                <a:t>TAGS</a:t>
              </a:r>
              <a:r>
                <a:rPr lang="pt-BR" sz="1800" b="1" dirty="0">
                  <a:solidFill>
                    <a:srgbClr val="1F4E79"/>
                  </a:solidFill>
                  <a:latin typeface="Gotham Black" pitchFamily="50" charset="0"/>
                </a:rPr>
                <a:t> </a:t>
              </a:r>
              <a:r>
                <a:rPr lang="pt-BR" sz="3200" b="1" dirty="0">
                  <a:solidFill>
                    <a:srgbClr val="1F4E79"/>
                  </a:solidFill>
                  <a:latin typeface="Gotham Black" pitchFamily="50" charset="0"/>
                </a:rPr>
                <a:t>OBSOLETAS</a:t>
              </a:r>
              <a:r>
                <a:rPr lang="pt-BR" sz="1800" b="1" dirty="0">
                  <a:solidFill>
                    <a:srgbClr val="1F4E79"/>
                  </a:solidFill>
                  <a:latin typeface="Gotham Black" pitchFamily="50" charset="0"/>
                </a:rPr>
                <a:t> </a:t>
              </a:r>
              <a:endParaRPr lang="pt-BR" dirty="0"/>
            </a:p>
          </p:txBody>
        </p:sp>
        <p:sp>
          <p:nvSpPr>
            <p:cNvPr id="11" name="CaixaDeTexto 10">
              <a:extLst>
                <a:ext uri="{FF2B5EF4-FFF2-40B4-BE49-F238E27FC236}">
                  <a16:creationId xmlns:a16="http://schemas.microsoft.com/office/drawing/2014/main" id="{24BE170D-A281-04CE-6494-285D90326756}"/>
                </a:ext>
              </a:extLst>
            </p:cNvPr>
            <p:cNvSpPr txBox="1"/>
            <p:nvPr/>
          </p:nvSpPr>
          <p:spPr>
            <a:xfrm>
              <a:off x="4016254" y="2357891"/>
              <a:ext cx="2094271" cy="646331"/>
            </a:xfrm>
            <a:prstGeom prst="rect">
              <a:avLst/>
            </a:prstGeom>
            <a:noFill/>
          </p:spPr>
          <p:txBody>
            <a:bodyPr wrap="square">
              <a:spAutoFit/>
            </a:bodyPr>
            <a:lstStyle/>
            <a:p>
              <a:r>
                <a:rPr lang="pt-BR" sz="3600" b="1" dirty="0">
                  <a:solidFill>
                    <a:srgbClr val="1F4E79"/>
                  </a:solidFill>
                  <a:latin typeface="Gotham Black" pitchFamily="50" charset="0"/>
                </a:rPr>
                <a:t>NO SEU </a:t>
              </a:r>
              <a:endParaRPr lang="pt-BR" sz="3600" dirty="0"/>
            </a:p>
          </p:txBody>
        </p:sp>
        <p:sp>
          <p:nvSpPr>
            <p:cNvPr id="15" name="CaixaDeTexto 14">
              <a:extLst>
                <a:ext uri="{FF2B5EF4-FFF2-40B4-BE49-F238E27FC236}">
                  <a16:creationId xmlns:a16="http://schemas.microsoft.com/office/drawing/2014/main" id="{BAB5BB5F-DF87-4BEE-AB84-E09EF19AEE1D}"/>
                </a:ext>
              </a:extLst>
            </p:cNvPr>
            <p:cNvSpPr txBox="1"/>
            <p:nvPr/>
          </p:nvSpPr>
          <p:spPr>
            <a:xfrm>
              <a:off x="2836383" y="2887611"/>
              <a:ext cx="2349910" cy="923330"/>
            </a:xfrm>
            <a:prstGeom prst="rect">
              <a:avLst/>
            </a:prstGeom>
            <a:noFill/>
          </p:spPr>
          <p:txBody>
            <a:bodyPr wrap="square">
              <a:spAutoFit/>
            </a:bodyPr>
            <a:lstStyle/>
            <a:p>
              <a:r>
                <a:rPr lang="pt-BR" sz="5400" b="1" dirty="0">
                  <a:solidFill>
                    <a:srgbClr val="1F4E79"/>
                  </a:solidFill>
                  <a:latin typeface="Gotham Black" pitchFamily="50" charset="0"/>
                </a:rPr>
                <a:t>SITE!</a:t>
              </a:r>
              <a:endParaRPr lang="pt-BR" sz="5400" dirty="0"/>
            </a:p>
          </p:txBody>
        </p:sp>
      </p:grpSp>
      <p:sp>
        <p:nvSpPr>
          <p:cNvPr id="18" name="CaixaDeTexto 17">
            <a:extLst>
              <a:ext uri="{FF2B5EF4-FFF2-40B4-BE49-F238E27FC236}">
                <a16:creationId xmlns:a16="http://schemas.microsoft.com/office/drawing/2014/main" id="{10AF43C0-DB33-8DE2-02B0-BD8E17C151D1}"/>
              </a:ext>
            </a:extLst>
          </p:cNvPr>
          <p:cNvSpPr txBox="1"/>
          <p:nvPr/>
        </p:nvSpPr>
        <p:spPr>
          <a:xfrm>
            <a:off x="631845" y="4928863"/>
            <a:ext cx="10928310" cy="646331"/>
          </a:xfrm>
          <a:prstGeom prst="rect">
            <a:avLst/>
          </a:prstGeom>
          <a:noFill/>
        </p:spPr>
        <p:txBody>
          <a:bodyPr wrap="square">
            <a:spAutoFit/>
          </a:bodyPr>
          <a:lstStyle/>
          <a:p>
            <a:r>
              <a:rPr lang="pt-BR" sz="3600" b="1" dirty="0">
                <a:solidFill>
                  <a:srgbClr val="C00000"/>
                </a:solidFill>
              </a:rPr>
              <a:t>https://html.spec.whatwg.org/multipage/#toc-obsolete</a:t>
            </a:r>
          </a:p>
        </p:txBody>
      </p:sp>
      <p:sp>
        <p:nvSpPr>
          <p:cNvPr id="5" name="Título 4">
            <a:extLst>
              <a:ext uri="{FF2B5EF4-FFF2-40B4-BE49-F238E27FC236}">
                <a16:creationId xmlns:a16="http://schemas.microsoft.com/office/drawing/2014/main" id="{6195159E-5233-C1DB-9004-4EF293A76948}"/>
              </a:ext>
            </a:extLst>
          </p:cNvPr>
          <p:cNvSpPr>
            <a:spLocks noGrp="1"/>
          </p:cNvSpPr>
          <p:nvPr>
            <p:ph type="title"/>
          </p:nvPr>
        </p:nvSpPr>
        <p:spPr>
          <a:xfrm>
            <a:off x="1492067" y="689650"/>
            <a:ext cx="10068088" cy="923330"/>
          </a:xfrm>
        </p:spPr>
        <p:txBody>
          <a:bodyPr>
            <a:normAutofit/>
          </a:bodyPr>
          <a:lstStyle/>
          <a:p>
            <a:r>
              <a:rPr lang="pt-BR" sz="4000" dirty="0"/>
              <a:t>Eu ainda uso &lt;</a:t>
            </a:r>
            <a:r>
              <a:rPr lang="pt-BR" sz="4000" dirty="0" err="1"/>
              <a:t>font</a:t>
            </a:r>
            <a:r>
              <a:rPr lang="pt-BR" sz="4000" dirty="0"/>
              <a:t>&gt;, &lt;center&gt;, &lt;s&gt;, &lt;u&gt;, …</a:t>
            </a:r>
          </a:p>
        </p:txBody>
      </p:sp>
    </p:spTree>
    <p:extLst>
      <p:ext uri="{BB962C8B-B14F-4D97-AF65-F5344CB8AC3E}">
        <p14:creationId xmlns:p14="http://schemas.microsoft.com/office/powerpoint/2010/main" val="79948438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Padrão do plano de fundo&#10;&#10;Descrição gerada automaticamente">
            <a:extLst>
              <a:ext uri="{FF2B5EF4-FFF2-40B4-BE49-F238E27FC236}">
                <a16:creationId xmlns:a16="http://schemas.microsoft.com/office/drawing/2014/main" id="{ECC7A4F8-DC4E-36DD-08E2-07C08580BFF8}"/>
              </a:ext>
            </a:extLst>
          </p:cNvPr>
          <p:cNvPicPr>
            <a:picLocks noChangeAspect="1"/>
          </p:cNvPicPr>
          <p:nvPr/>
        </p:nvPicPr>
        <p:blipFill>
          <a:blip r:embed="rId2"/>
          <a:stretch>
            <a:fillRect/>
          </a:stretch>
        </p:blipFill>
        <p:spPr>
          <a:xfrm>
            <a:off x="0" y="0"/>
            <a:ext cx="12192000" cy="6859404"/>
          </a:xfrm>
          <a:prstGeom prst="rect">
            <a:avLst/>
          </a:prstGeom>
        </p:spPr>
      </p:pic>
      <p:pic>
        <p:nvPicPr>
          <p:cNvPr id="2050" name="Picture 2">
            <a:extLst>
              <a:ext uri="{FF2B5EF4-FFF2-40B4-BE49-F238E27FC236}">
                <a16:creationId xmlns:a16="http://schemas.microsoft.com/office/drawing/2014/main" id="{42203A20-6080-7CA7-9F3A-BE79AC521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142" y="734639"/>
            <a:ext cx="4177929" cy="417792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E212D46-8494-BEE1-34E9-7A5D2880D9DD}"/>
              </a:ext>
            </a:extLst>
          </p:cNvPr>
          <p:cNvSpPr txBox="1"/>
          <p:nvPr/>
        </p:nvSpPr>
        <p:spPr>
          <a:xfrm>
            <a:off x="466143" y="468716"/>
            <a:ext cx="2263531" cy="1107996"/>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6600" dirty="0" err="1">
                <a:solidFill>
                  <a:schemeClr val="bg1">
                    <a:lumMod val="95000"/>
                  </a:schemeClr>
                </a:solidFill>
                <a:latin typeface="Gotham Black" pitchFamily="50" charset="0"/>
              </a:rPr>
              <a:t>Tags</a:t>
            </a:r>
            <a:endParaRPr lang="pt-BR" sz="6600" dirty="0">
              <a:solidFill>
                <a:schemeClr val="bg1">
                  <a:lumMod val="95000"/>
                </a:schemeClr>
              </a:solidFill>
              <a:latin typeface="Gotham Black" pitchFamily="50" charset="0"/>
            </a:endParaRPr>
          </a:p>
        </p:txBody>
      </p:sp>
      <p:sp>
        <p:nvSpPr>
          <p:cNvPr id="9" name="CaixaDeTexto 8">
            <a:extLst>
              <a:ext uri="{FF2B5EF4-FFF2-40B4-BE49-F238E27FC236}">
                <a16:creationId xmlns:a16="http://schemas.microsoft.com/office/drawing/2014/main" id="{B35676E3-031F-C1A8-EA2B-EDD172758DCB}"/>
              </a:ext>
            </a:extLst>
          </p:cNvPr>
          <p:cNvSpPr txBox="1"/>
          <p:nvPr/>
        </p:nvSpPr>
        <p:spPr>
          <a:xfrm>
            <a:off x="1058672" y="1424986"/>
            <a:ext cx="6088577" cy="1862048"/>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11500" dirty="0">
                <a:solidFill>
                  <a:schemeClr val="bg1">
                    <a:lumMod val="95000"/>
                  </a:schemeClr>
                </a:solidFill>
                <a:latin typeface="Gotham Black" pitchFamily="50" charset="0"/>
              </a:rPr>
              <a:t>Títulos</a:t>
            </a:r>
          </a:p>
        </p:txBody>
      </p:sp>
      <p:grpSp>
        <p:nvGrpSpPr>
          <p:cNvPr id="19" name="Agrupar 18">
            <a:extLst>
              <a:ext uri="{FF2B5EF4-FFF2-40B4-BE49-F238E27FC236}">
                <a16:creationId xmlns:a16="http://schemas.microsoft.com/office/drawing/2014/main" id="{E7E0F27C-7B95-4EE9-A0B5-FCB3C907BF99}"/>
              </a:ext>
            </a:extLst>
          </p:cNvPr>
          <p:cNvGrpSpPr/>
          <p:nvPr/>
        </p:nvGrpSpPr>
        <p:grpSpPr>
          <a:xfrm>
            <a:off x="1075813" y="4497016"/>
            <a:ext cx="6773281" cy="1513840"/>
            <a:chOff x="1075813" y="4497016"/>
            <a:chExt cx="6773281" cy="1513840"/>
          </a:xfrm>
        </p:grpSpPr>
        <p:grpSp>
          <p:nvGrpSpPr>
            <p:cNvPr id="18" name="Agrupar 17">
              <a:extLst>
                <a:ext uri="{FF2B5EF4-FFF2-40B4-BE49-F238E27FC236}">
                  <a16:creationId xmlns:a16="http://schemas.microsoft.com/office/drawing/2014/main" id="{DB30DD64-658C-E337-E286-938594E21E6D}"/>
                </a:ext>
              </a:extLst>
            </p:cNvPr>
            <p:cNvGrpSpPr/>
            <p:nvPr/>
          </p:nvGrpSpPr>
          <p:grpSpPr>
            <a:xfrm>
              <a:off x="1075813" y="4497016"/>
              <a:ext cx="5197783" cy="1513840"/>
              <a:chOff x="1844739" y="4444374"/>
              <a:chExt cx="5197783" cy="1513840"/>
            </a:xfrm>
            <a:effectLst>
              <a:outerShdw blurRad="50800" dist="38100" dir="8100000" algn="tr" rotWithShape="0">
                <a:prstClr val="black">
                  <a:alpha val="40000"/>
                </a:prstClr>
              </a:outerShdw>
            </a:effectLst>
          </p:grpSpPr>
          <p:pic>
            <p:nvPicPr>
              <p:cNvPr id="15" name="Imagem 14" descr="Ícone&#10;&#10;Descrição gerada automaticamente">
                <a:extLst>
                  <a:ext uri="{FF2B5EF4-FFF2-40B4-BE49-F238E27FC236}">
                    <a16:creationId xmlns:a16="http://schemas.microsoft.com/office/drawing/2014/main" id="{1ECA36DC-A33C-149D-E9D2-DCD426790F37}"/>
                  </a:ext>
                </a:extLst>
              </p:cNvPr>
              <p:cNvPicPr>
                <a:picLocks noChangeAspect="1"/>
              </p:cNvPicPr>
              <p:nvPr/>
            </p:nvPicPr>
            <p:blipFill>
              <a:blip r:embed="rId4"/>
              <a:stretch>
                <a:fillRect/>
              </a:stretch>
            </p:blipFill>
            <p:spPr>
              <a:xfrm>
                <a:off x="1844739" y="4444374"/>
                <a:ext cx="1432147" cy="1432147"/>
              </a:xfrm>
              <a:prstGeom prst="rect">
                <a:avLst/>
              </a:prstGeom>
            </p:spPr>
          </p:pic>
          <p:pic>
            <p:nvPicPr>
              <p:cNvPr id="17" name="Imagem 16" descr="Texto, Ícone&#10;&#10;Descrição gerada automaticamente">
                <a:extLst>
                  <a:ext uri="{FF2B5EF4-FFF2-40B4-BE49-F238E27FC236}">
                    <a16:creationId xmlns:a16="http://schemas.microsoft.com/office/drawing/2014/main" id="{56D6669B-9ED6-F360-C049-42E4758DDEBD}"/>
                  </a:ext>
                </a:extLst>
              </p:cNvPr>
              <p:cNvPicPr>
                <a:picLocks noChangeAspect="1"/>
              </p:cNvPicPr>
              <p:nvPr/>
            </p:nvPicPr>
            <p:blipFill>
              <a:blip r:embed="rId5"/>
              <a:stretch>
                <a:fillRect/>
              </a:stretch>
            </p:blipFill>
            <p:spPr>
              <a:xfrm>
                <a:off x="3675981" y="4446460"/>
                <a:ext cx="1335931" cy="1430062"/>
              </a:xfrm>
              <a:prstGeom prst="rect">
                <a:avLst/>
              </a:prstGeom>
            </p:spPr>
          </p:pic>
          <p:pic>
            <p:nvPicPr>
              <p:cNvPr id="2052" name="Picture 4" descr="Formato de arquivo gif - ícones de arquivos e pastas grátis">
                <a:extLst>
                  <a:ext uri="{FF2B5EF4-FFF2-40B4-BE49-F238E27FC236}">
                    <a16:creationId xmlns:a16="http://schemas.microsoft.com/office/drawing/2014/main" id="{4606FABD-A596-8224-049E-E6045233F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8682" y="4444374"/>
                <a:ext cx="1513840" cy="151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Svg - ícones de interface grátis">
              <a:extLst>
                <a:ext uri="{FF2B5EF4-FFF2-40B4-BE49-F238E27FC236}">
                  <a16:creationId xmlns:a16="http://schemas.microsoft.com/office/drawing/2014/main" id="{8D29BF46-E684-5752-BF2B-9BDF6AD51B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4782" y="4584316"/>
              <a:ext cx="1354312" cy="13543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242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vião, flor, escuro, homem&#10;&#10;Descrição gerada automaticamente">
            <a:extLst>
              <a:ext uri="{FF2B5EF4-FFF2-40B4-BE49-F238E27FC236}">
                <a16:creationId xmlns:a16="http://schemas.microsoft.com/office/drawing/2014/main" id="{EDF061A7-6334-A3CA-A203-7990387570B8}"/>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3" name="CaixaDeTexto 2">
            <a:extLst>
              <a:ext uri="{FF2B5EF4-FFF2-40B4-BE49-F238E27FC236}">
                <a16:creationId xmlns:a16="http://schemas.microsoft.com/office/drawing/2014/main" id="{909FA33C-3B0A-B004-1B54-FA0C68F22AE5}"/>
              </a:ext>
            </a:extLst>
          </p:cNvPr>
          <p:cNvSpPr txBox="1"/>
          <p:nvPr/>
        </p:nvSpPr>
        <p:spPr>
          <a:xfrm>
            <a:off x="2565920" y="1853931"/>
            <a:ext cx="6780794" cy="2308324"/>
          </a:xfrm>
          <a:prstGeom prst="rect">
            <a:avLst/>
          </a:prstGeom>
          <a:noFill/>
        </p:spPr>
        <p:txBody>
          <a:bodyPr wrap="square">
            <a:spAutoFit/>
          </a:bodyPr>
          <a:lstStyle/>
          <a:p>
            <a:pPr algn="l" fontAlgn="base">
              <a:buFont typeface="Arial" panose="020B0604020202020204" pitchFamily="34" charset="0"/>
              <a:buChar char="•"/>
            </a:pPr>
            <a:r>
              <a:rPr lang="pt-BR" sz="2400" b="1" i="0" dirty="0">
                <a:solidFill>
                  <a:srgbClr val="C00000"/>
                </a:solidFill>
                <a:effectLst/>
                <a:latin typeface="Abadi" panose="020B0604020104020204" pitchFamily="34" charset="0"/>
              </a:rPr>
              <a:t>&lt;h1&gt;&lt;/h1&gt; - </a:t>
            </a:r>
            <a:r>
              <a:rPr lang="pt-BR" sz="2400" b="1" i="0" dirty="0">
                <a:effectLst/>
                <a:latin typeface="Abadi" panose="020B0604020104020204" pitchFamily="34" charset="0"/>
              </a:rPr>
              <a:t>Título de maior valor hierárquico</a:t>
            </a:r>
          </a:p>
          <a:p>
            <a:pPr algn="l" fontAlgn="base">
              <a:buFont typeface="Arial" panose="020B0604020202020204" pitchFamily="34" charset="0"/>
              <a:buChar char="•"/>
            </a:pPr>
            <a:r>
              <a:rPr lang="pt-BR" sz="2400" b="1" i="0" dirty="0">
                <a:solidFill>
                  <a:srgbClr val="C00000"/>
                </a:solidFill>
                <a:effectLst/>
                <a:latin typeface="Abadi" panose="020B0604020104020204" pitchFamily="34" charset="0"/>
              </a:rPr>
              <a:t>&lt;h2&gt;&lt;/h2&gt;</a:t>
            </a:r>
          </a:p>
          <a:p>
            <a:pPr algn="l" fontAlgn="base">
              <a:buFont typeface="Arial" panose="020B0604020202020204" pitchFamily="34" charset="0"/>
              <a:buChar char="•"/>
            </a:pPr>
            <a:r>
              <a:rPr lang="pt-BR" sz="2400" b="1" i="0" dirty="0">
                <a:solidFill>
                  <a:srgbClr val="C00000"/>
                </a:solidFill>
                <a:effectLst/>
                <a:latin typeface="Abadi" panose="020B0604020104020204" pitchFamily="34" charset="0"/>
              </a:rPr>
              <a:t>&lt;h3&gt;&lt;/h3&gt;</a:t>
            </a:r>
          </a:p>
          <a:p>
            <a:pPr algn="l" fontAlgn="base">
              <a:buFont typeface="Arial" panose="020B0604020202020204" pitchFamily="34" charset="0"/>
              <a:buChar char="•"/>
            </a:pPr>
            <a:r>
              <a:rPr lang="pt-BR" sz="2400" b="1" i="0" dirty="0">
                <a:solidFill>
                  <a:srgbClr val="C00000"/>
                </a:solidFill>
                <a:effectLst/>
                <a:latin typeface="Abadi" panose="020B0604020104020204" pitchFamily="34" charset="0"/>
              </a:rPr>
              <a:t>&lt;h4&gt;&lt;/h4&gt;</a:t>
            </a:r>
          </a:p>
          <a:p>
            <a:pPr algn="l" fontAlgn="base">
              <a:buFont typeface="Arial" panose="020B0604020202020204" pitchFamily="34" charset="0"/>
              <a:buChar char="•"/>
            </a:pPr>
            <a:r>
              <a:rPr lang="pt-BR" sz="2400" b="1" i="0" dirty="0">
                <a:solidFill>
                  <a:srgbClr val="C00000"/>
                </a:solidFill>
                <a:effectLst/>
                <a:latin typeface="Abadi" panose="020B0604020104020204" pitchFamily="34" charset="0"/>
              </a:rPr>
              <a:t>&lt;h5&gt;&lt;/h5&gt;</a:t>
            </a:r>
          </a:p>
          <a:p>
            <a:pPr algn="l" fontAlgn="base">
              <a:buFont typeface="Arial" panose="020B0604020202020204" pitchFamily="34" charset="0"/>
              <a:buChar char="•"/>
            </a:pPr>
            <a:r>
              <a:rPr lang="pt-BR" sz="2400" b="1" i="0" dirty="0">
                <a:solidFill>
                  <a:srgbClr val="C00000"/>
                </a:solidFill>
                <a:effectLst/>
                <a:latin typeface="Abadi" panose="020B0604020104020204" pitchFamily="34" charset="0"/>
              </a:rPr>
              <a:t>&lt;h6&gt;&lt;/h6&gt; - </a:t>
            </a:r>
            <a:r>
              <a:rPr lang="pt-BR" sz="2400" b="1" i="0" dirty="0">
                <a:effectLst/>
                <a:latin typeface="Abadi" panose="020B0604020104020204" pitchFamily="34" charset="0"/>
              </a:rPr>
              <a:t>Título de menor valor hierárquico</a:t>
            </a:r>
            <a:endParaRPr lang="pt-BR" sz="2400" b="0" i="0" dirty="0">
              <a:effectLst/>
              <a:latin typeface="Abadi" panose="020B0604020104020204" pitchFamily="34" charset="0"/>
            </a:endParaRPr>
          </a:p>
        </p:txBody>
      </p:sp>
      <p:sp>
        <p:nvSpPr>
          <p:cNvPr id="5" name="CaixaDeTexto 4">
            <a:extLst>
              <a:ext uri="{FF2B5EF4-FFF2-40B4-BE49-F238E27FC236}">
                <a16:creationId xmlns:a16="http://schemas.microsoft.com/office/drawing/2014/main" id="{3C2812B4-4903-EF60-9088-4A5A696CC2F0}"/>
              </a:ext>
            </a:extLst>
          </p:cNvPr>
          <p:cNvSpPr txBox="1"/>
          <p:nvPr/>
        </p:nvSpPr>
        <p:spPr>
          <a:xfrm>
            <a:off x="665033" y="511467"/>
            <a:ext cx="6780795" cy="830997"/>
          </a:xfrm>
          <a:prstGeom prst="rect">
            <a:avLst/>
          </a:prstGeom>
          <a:noFill/>
          <a:effectLst/>
        </p:spPr>
        <p:txBody>
          <a:bodyPr wrap="square" rtlCol="0">
            <a:spAutoFit/>
          </a:bodyPr>
          <a:lstStyle/>
          <a:p>
            <a:r>
              <a:rPr lang="pt-BR" sz="4800" dirty="0" err="1">
                <a:solidFill>
                  <a:srgbClr val="F1931D"/>
                </a:solidFill>
                <a:latin typeface="Gotham Black" pitchFamily="50" charset="0"/>
              </a:rPr>
              <a:t>Tags</a:t>
            </a:r>
            <a:r>
              <a:rPr lang="pt-BR" sz="4800" dirty="0">
                <a:solidFill>
                  <a:srgbClr val="F1931D"/>
                </a:solidFill>
                <a:latin typeface="Gotham Black" pitchFamily="50" charset="0"/>
              </a:rPr>
              <a:t> HTML de Titulo</a:t>
            </a:r>
          </a:p>
        </p:txBody>
      </p:sp>
    </p:spTree>
    <p:extLst>
      <p:ext uri="{BB962C8B-B14F-4D97-AF65-F5344CB8AC3E}">
        <p14:creationId xmlns:p14="http://schemas.microsoft.com/office/powerpoint/2010/main" val="1421983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Padrão do plano de fundo&#10;&#10;Descrição gerada automaticamente">
            <a:extLst>
              <a:ext uri="{FF2B5EF4-FFF2-40B4-BE49-F238E27FC236}">
                <a16:creationId xmlns:a16="http://schemas.microsoft.com/office/drawing/2014/main" id="{ECC7A4F8-DC4E-36DD-08E2-07C08580BFF8}"/>
              </a:ext>
            </a:extLst>
          </p:cNvPr>
          <p:cNvPicPr>
            <a:picLocks noChangeAspect="1"/>
          </p:cNvPicPr>
          <p:nvPr/>
        </p:nvPicPr>
        <p:blipFill>
          <a:blip r:embed="rId2"/>
          <a:stretch>
            <a:fillRect/>
          </a:stretch>
        </p:blipFill>
        <p:spPr>
          <a:xfrm>
            <a:off x="0" y="0"/>
            <a:ext cx="12192000" cy="6859404"/>
          </a:xfrm>
          <a:prstGeom prst="rect">
            <a:avLst/>
          </a:prstGeom>
        </p:spPr>
      </p:pic>
      <p:pic>
        <p:nvPicPr>
          <p:cNvPr id="2050" name="Picture 2">
            <a:extLst>
              <a:ext uri="{FF2B5EF4-FFF2-40B4-BE49-F238E27FC236}">
                <a16:creationId xmlns:a16="http://schemas.microsoft.com/office/drawing/2014/main" id="{42203A20-6080-7CA7-9F3A-BE79AC521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142" y="734639"/>
            <a:ext cx="4177929" cy="417792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E212D46-8494-BEE1-34E9-7A5D2880D9DD}"/>
              </a:ext>
            </a:extLst>
          </p:cNvPr>
          <p:cNvSpPr txBox="1"/>
          <p:nvPr/>
        </p:nvSpPr>
        <p:spPr>
          <a:xfrm>
            <a:off x="466143" y="468716"/>
            <a:ext cx="2263531" cy="1107996"/>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6600" dirty="0" err="1">
                <a:solidFill>
                  <a:schemeClr val="bg1">
                    <a:lumMod val="95000"/>
                  </a:schemeClr>
                </a:solidFill>
                <a:latin typeface="Gotham Black" pitchFamily="50" charset="0"/>
              </a:rPr>
              <a:t>Tags</a:t>
            </a:r>
            <a:endParaRPr lang="pt-BR" sz="6600" dirty="0">
              <a:solidFill>
                <a:schemeClr val="bg1">
                  <a:lumMod val="95000"/>
                </a:schemeClr>
              </a:solidFill>
              <a:latin typeface="Gotham Black" pitchFamily="50" charset="0"/>
            </a:endParaRPr>
          </a:p>
        </p:txBody>
      </p:sp>
      <p:sp>
        <p:nvSpPr>
          <p:cNvPr id="9" name="CaixaDeTexto 8">
            <a:extLst>
              <a:ext uri="{FF2B5EF4-FFF2-40B4-BE49-F238E27FC236}">
                <a16:creationId xmlns:a16="http://schemas.microsoft.com/office/drawing/2014/main" id="{B35676E3-031F-C1A8-EA2B-EDD172758DCB}"/>
              </a:ext>
            </a:extLst>
          </p:cNvPr>
          <p:cNvSpPr txBox="1"/>
          <p:nvPr/>
        </p:nvSpPr>
        <p:spPr>
          <a:xfrm>
            <a:off x="1058672" y="1424986"/>
            <a:ext cx="5223395" cy="1862048"/>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11500" dirty="0">
                <a:solidFill>
                  <a:schemeClr val="bg1">
                    <a:lumMod val="95000"/>
                  </a:schemeClr>
                </a:solidFill>
                <a:latin typeface="Gotham Black" pitchFamily="50" charset="0"/>
              </a:rPr>
              <a:t>Textos</a:t>
            </a:r>
          </a:p>
        </p:txBody>
      </p:sp>
      <p:grpSp>
        <p:nvGrpSpPr>
          <p:cNvPr id="19" name="Agrupar 18">
            <a:extLst>
              <a:ext uri="{FF2B5EF4-FFF2-40B4-BE49-F238E27FC236}">
                <a16:creationId xmlns:a16="http://schemas.microsoft.com/office/drawing/2014/main" id="{E7E0F27C-7B95-4EE9-A0B5-FCB3C907BF99}"/>
              </a:ext>
            </a:extLst>
          </p:cNvPr>
          <p:cNvGrpSpPr/>
          <p:nvPr/>
        </p:nvGrpSpPr>
        <p:grpSpPr>
          <a:xfrm>
            <a:off x="1075813" y="4497016"/>
            <a:ext cx="6773281" cy="1513840"/>
            <a:chOff x="1075813" y="4497016"/>
            <a:chExt cx="6773281" cy="1513840"/>
          </a:xfrm>
        </p:grpSpPr>
        <p:grpSp>
          <p:nvGrpSpPr>
            <p:cNvPr id="18" name="Agrupar 17">
              <a:extLst>
                <a:ext uri="{FF2B5EF4-FFF2-40B4-BE49-F238E27FC236}">
                  <a16:creationId xmlns:a16="http://schemas.microsoft.com/office/drawing/2014/main" id="{DB30DD64-658C-E337-E286-938594E21E6D}"/>
                </a:ext>
              </a:extLst>
            </p:cNvPr>
            <p:cNvGrpSpPr/>
            <p:nvPr/>
          </p:nvGrpSpPr>
          <p:grpSpPr>
            <a:xfrm>
              <a:off x="1075813" y="4497016"/>
              <a:ext cx="5197783" cy="1513840"/>
              <a:chOff x="1844739" y="4444374"/>
              <a:chExt cx="5197783" cy="1513840"/>
            </a:xfrm>
            <a:effectLst>
              <a:outerShdw blurRad="50800" dist="38100" dir="8100000" algn="tr" rotWithShape="0">
                <a:prstClr val="black">
                  <a:alpha val="40000"/>
                </a:prstClr>
              </a:outerShdw>
            </a:effectLst>
          </p:grpSpPr>
          <p:pic>
            <p:nvPicPr>
              <p:cNvPr id="15" name="Imagem 14" descr="Ícone&#10;&#10;Descrição gerada automaticamente">
                <a:extLst>
                  <a:ext uri="{FF2B5EF4-FFF2-40B4-BE49-F238E27FC236}">
                    <a16:creationId xmlns:a16="http://schemas.microsoft.com/office/drawing/2014/main" id="{1ECA36DC-A33C-149D-E9D2-DCD426790F37}"/>
                  </a:ext>
                </a:extLst>
              </p:cNvPr>
              <p:cNvPicPr>
                <a:picLocks noChangeAspect="1"/>
              </p:cNvPicPr>
              <p:nvPr/>
            </p:nvPicPr>
            <p:blipFill>
              <a:blip r:embed="rId4"/>
              <a:stretch>
                <a:fillRect/>
              </a:stretch>
            </p:blipFill>
            <p:spPr>
              <a:xfrm>
                <a:off x="1844739" y="4444374"/>
                <a:ext cx="1432147" cy="1432147"/>
              </a:xfrm>
              <a:prstGeom prst="rect">
                <a:avLst/>
              </a:prstGeom>
            </p:spPr>
          </p:pic>
          <p:pic>
            <p:nvPicPr>
              <p:cNvPr id="17" name="Imagem 16" descr="Texto, Ícone&#10;&#10;Descrição gerada automaticamente">
                <a:extLst>
                  <a:ext uri="{FF2B5EF4-FFF2-40B4-BE49-F238E27FC236}">
                    <a16:creationId xmlns:a16="http://schemas.microsoft.com/office/drawing/2014/main" id="{56D6669B-9ED6-F360-C049-42E4758DDEBD}"/>
                  </a:ext>
                </a:extLst>
              </p:cNvPr>
              <p:cNvPicPr>
                <a:picLocks noChangeAspect="1"/>
              </p:cNvPicPr>
              <p:nvPr/>
            </p:nvPicPr>
            <p:blipFill>
              <a:blip r:embed="rId5"/>
              <a:stretch>
                <a:fillRect/>
              </a:stretch>
            </p:blipFill>
            <p:spPr>
              <a:xfrm>
                <a:off x="3675981" y="4446460"/>
                <a:ext cx="1335931" cy="1430062"/>
              </a:xfrm>
              <a:prstGeom prst="rect">
                <a:avLst/>
              </a:prstGeom>
            </p:spPr>
          </p:pic>
          <p:pic>
            <p:nvPicPr>
              <p:cNvPr id="2052" name="Picture 4" descr="Formato de arquivo gif - ícones de arquivos e pastas grátis">
                <a:extLst>
                  <a:ext uri="{FF2B5EF4-FFF2-40B4-BE49-F238E27FC236}">
                    <a16:creationId xmlns:a16="http://schemas.microsoft.com/office/drawing/2014/main" id="{4606FABD-A596-8224-049E-E6045233F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8682" y="4444374"/>
                <a:ext cx="1513840" cy="151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Svg - ícones de interface grátis">
              <a:extLst>
                <a:ext uri="{FF2B5EF4-FFF2-40B4-BE49-F238E27FC236}">
                  <a16:creationId xmlns:a16="http://schemas.microsoft.com/office/drawing/2014/main" id="{8D29BF46-E684-5752-BF2B-9BDF6AD51B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4782" y="4584316"/>
              <a:ext cx="1354312" cy="13543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01976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8B6DA16-4602-040B-3CB6-7FD96AB70BB1}"/>
              </a:ext>
            </a:extLst>
          </p:cNvPr>
          <p:cNvSpPr txBox="1"/>
          <p:nvPr/>
        </p:nvSpPr>
        <p:spPr>
          <a:xfrm>
            <a:off x="1455174" y="910729"/>
            <a:ext cx="9538482" cy="5232202"/>
          </a:xfrm>
          <a:prstGeom prst="rect">
            <a:avLst/>
          </a:prstGeom>
          <a:noFill/>
          <a:effectLst/>
        </p:spPr>
        <p:txBody>
          <a:bodyPr wrap="square" rtlCol="0">
            <a:spAutoFit/>
          </a:bodyPr>
          <a:lstStyle/>
          <a:p>
            <a:pPr algn="just"/>
            <a:r>
              <a:rPr lang="pt-BR" sz="2400" dirty="0">
                <a:solidFill>
                  <a:schemeClr val="bg1"/>
                </a:solidFill>
                <a:latin typeface="Abadi" panose="020B0604020104020204" pitchFamily="34" charset="0"/>
              </a:rPr>
              <a:t>A </a:t>
            </a:r>
            <a:r>
              <a:rPr lang="pt-BR" sz="2400" b="1" i="1" dirty="0">
                <a:solidFill>
                  <a:schemeClr val="bg1"/>
                </a:solidFill>
                <a:latin typeface="Abadi" panose="020B0604020104020204" pitchFamily="34" charset="0"/>
              </a:rPr>
              <a:t>ARPANET</a:t>
            </a:r>
            <a:r>
              <a:rPr lang="pt-BR" sz="2400" dirty="0">
                <a:solidFill>
                  <a:schemeClr val="bg1"/>
                </a:solidFill>
                <a:latin typeface="Abadi" panose="020B0604020104020204" pitchFamily="34" charset="0"/>
              </a:rPr>
              <a:t> funcionava através de um sistema conhecido como chaveamento de pacotes, que é um sistema de transmissão de dados em rede de computadores no qual as informações são divididas em pequenos pacotes, que por sua vez contém:</a:t>
            </a:r>
          </a:p>
          <a:p>
            <a:pPr algn="just"/>
            <a:endParaRPr lang="pt-BR" sz="1100" dirty="0">
              <a:solidFill>
                <a:schemeClr val="bg1"/>
              </a:solidFill>
              <a:latin typeface="Abadi" panose="020B0604020104020204" pitchFamily="34" charset="0"/>
            </a:endParaRPr>
          </a:p>
          <a:p>
            <a:pPr algn="just"/>
            <a:r>
              <a:rPr lang="pt-BR" sz="2400" dirty="0">
                <a:solidFill>
                  <a:schemeClr val="bg1"/>
                </a:solidFill>
                <a:latin typeface="Abadi" panose="020B0604020104020204" pitchFamily="34" charset="0"/>
              </a:rPr>
              <a:t>• trecho dos dados</a:t>
            </a:r>
          </a:p>
          <a:p>
            <a:pPr algn="just"/>
            <a:r>
              <a:rPr lang="pt-BR" sz="2400" dirty="0">
                <a:solidFill>
                  <a:schemeClr val="bg1"/>
                </a:solidFill>
                <a:latin typeface="Abadi" panose="020B0604020104020204" pitchFamily="34" charset="0"/>
              </a:rPr>
              <a:t>• o endereço do destinatário</a:t>
            </a:r>
          </a:p>
          <a:p>
            <a:pPr algn="just"/>
            <a:r>
              <a:rPr lang="pt-BR" sz="2400" dirty="0">
                <a:solidFill>
                  <a:schemeClr val="bg1"/>
                </a:solidFill>
                <a:latin typeface="Abadi" panose="020B0604020104020204" pitchFamily="34" charset="0"/>
              </a:rPr>
              <a:t>• informações que permitiam a remontagem da mensagem original.</a:t>
            </a:r>
          </a:p>
          <a:p>
            <a:pPr algn="just"/>
            <a:endParaRPr lang="pt-BR" sz="1100" dirty="0">
              <a:solidFill>
                <a:schemeClr val="bg1"/>
              </a:solidFill>
              <a:latin typeface="Abadi" panose="020B0604020104020204" pitchFamily="34" charset="0"/>
            </a:endParaRPr>
          </a:p>
          <a:p>
            <a:pPr algn="just"/>
            <a:r>
              <a:rPr lang="pt-BR" sz="2400" dirty="0">
                <a:solidFill>
                  <a:schemeClr val="bg1"/>
                </a:solidFill>
                <a:latin typeface="Abadi" panose="020B0604020104020204" pitchFamily="34" charset="0"/>
              </a:rPr>
              <a:t>Em 29 de Outubro de 1969 ocorreu a transmissão do que pode ser considerado o primeiro E-mail da história. O texto desse primeiro e-mail seria "</a:t>
            </a:r>
            <a:r>
              <a:rPr lang="pt-BR" sz="2400" b="1" i="1" dirty="0">
                <a:solidFill>
                  <a:schemeClr val="bg1"/>
                </a:solidFill>
                <a:latin typeface="Abadi" panose="020B0604020104020204" pitchFamily="34" charset="0"/>
              </a:rPr>
              <a:t>LOGIN</a:t>
            </a:r>
            <a:r>
              <a:rPr lang="pt-BR" sz="2400" dirty="0">
                <a:solidFill>
                  <a:schemeClr val="bg1"/>
                </a:solidFill>
                <a:latin typeface="Abadi" panose="020B0604020104020204" pitchFamily="34" charset="0"/>
              </a:rPr>
              <a:t>", conforme desejava o Professor Leonard </a:t>
            </a:r>
            <a:r>
              <a:rPr lang="pt-BR" sz="2400" dirty="0" err="1">
                <a:solidFill>
                  <a:schemeClr val="bg1"/>
                </a:solidFill>
                <a:latin typeface="Abadi" panose="020B0604020104020204" pitchFamily="34" charset="0"/>
              </a:rPr>
              <a:t>Kleinrock</a:t>
            </a:r>
            <a:r>
              <a:rPr lang="pt-BR" sz="2400" dirty="0">
                <a:solidFill>
                  <a:schemeClr val="bg1"/>
                </a:solidFill>
                <a:latin typeface="Abadi" panose="020B0604020104020204" pitchFamily="34" charset="0"/>
              </a:rPr>
              <a:t> da Universidade da Califórnia em Los Angeles (UCLA), mas o computador no Stanford </a:t>
            </a:r>
            <a:r>
              <a:rPr lang="pt-BR" sz="2400" dirty="0" err="1">
                <a:solidFill>
                  <a:schemeClr val="bg1"/>
                </a:solidFill>
                <a:latin typeface="Abadi" panose="020B0604020104020204" pitchFamily="34" charset="0"/>
              </a:rPr>
              <a:t>Research</a:t>
            </a:r>
            <a:r>
              <a:rPr lang="pt-BR" sz="2400" dirty="0">
                <a:solidFill>
                  <a:schemeClr val="bg1"/>
                </a:solidFill>
                <a:latin typeface="Abadi" panose="020B0604020104020204" pitchFamily="34" charset="0"/>
              </a:rPr>
              <a:t> </a:t>
            </a:r>
            <a:r>
              <a:rPr lang="pt-BR" sz="2400" dirty="0" err="1">
                <a:solidFill>
                  <a:schemeClr val="bg1"/>
                </a:solidFill>
                <a:latin typeface="Abadi" panose="020B0604020104020204" pitchFamily="34" charset="0"/>
              </a:rPr>
              <a:t>Institute</a:t>
            </a:r>
            <a:r>
              <a:rPr lang="pt-BR" sz="2400" dirty="0">
                <a:solidFill>
                  <a:schemeClr val="bg1"/>
                </a:solidFill>
                <a:latin typeface="Abadi" panose="020B0604020104020204" pitchFamily="34" charset="0"/>
              </a:rPr>
              <a:t>, que recebia a mensagem, parou de funcionar após receber a letra “O”. </a:t>
            </a:r>
            <a:endParaRPr lang="pt-BR" sz="2400" b="1" dirty="0">
              <a:solidFill>
                <a:schemeClr val="bg1"/>
              </a:solidFill>
              <a:latin typeface="Abadi" panose="020B0604020104020204" pitchFamily="34" charset="0"/>
            </a:endParaRPr>
          </a:p>
        </p:txBody>
      </p:sp>
    </p:spTree>
    <p:extLst>
      <p:ext uri="{BB962C8B-B14F-4D97-AF65-F5344CB8AC3E}">
        <p14:creationId xmlns:p14="http://schemas.microsoft.com/office/powerpoint/2010/main" val="120421403"/>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avião, flor, escuro, homem&#10;&#10;Descrição gerada automaticamente">
            <a:extLst>
              <a:ext uri="{FF2B5EF4-FFF2-40B4-BE49-F238E27FC236}">
                <a16:creationId xmlns:a16="http://schemas.microsoft.com/office/drawing/2014/main" id="{E46B99C9-105C-C2DF-C4D5-796AC716E183}"/>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mc:AlternateContent xmlns:mc="http://schemas.openxmlformats.org/markup-compatibility/2006" xmlns:pslz="http://schemas.microsoft.com/office/powerpoint/2016/slidezoom">
        <mc:Choice Requires="pslz">
          <p:graphicFrame>
            <p:nvGraphicFramePr>
              <p:cNvPr id="13" name="Zoom de Slide 12">
                <a:extLst>
                  <a:ext uri="{FF2B5EF4-FFF2-40B4-BE49-F238E27FC236}">
                    <a16:creationId xmlns:a16="http://schemas.microsoft.com/office/drawing/2014/main" id="{02C46871-314D-DDB7-48EF-0CDE4CA85C0F}"/>
                  </a:ext>
                </a:extLst>
              </p:cNvPr>
              <p:cNvGraphicFramePr>
                <a:graphicFrameLocks noChangeAspect="1"/>
              </p:cNvGraphicFramePr>
              <p:nvPr>
                <p:extLst>
                  <p:ext uri="{D42A27DB-BD31-4B8C-83A1-F6EECF244321}">
                    <p14:modId xmlns:p14="http://schemas.microsoft.com/office/powerpoint/2010/main" val="1678338747"/>
                  </p:ext>
                </p:extLst>
              </p:nvPr>
            </p:nvGraphicFramePr>
            <p:xfrm>
              <a:off x="3638834" y="2878677"/>
              <a:ext cx="4914331" cy="2764311"/>
            </p:xfrm>
            <a:graphic>
              <a:graphicData uri="http://schemas.microsoft.com/office/powerpoint/2016/slidezoom">
                <pslz:sldZm>
                  <pslz:sldZmObj sldId="683" cId="3659143190">
                    <pslz:zmPr id="{CC36C811-FCD1-486E-BCE7-0E00743E4B1F}" returnToParent="0" transitionDur="1000">
                      <p166:blipFill xmlns:p166="http://schemas.microsoft.com/office/powerpoint/2016/6/main">
                        <a:blip r:embed="rId3"/>
                        <a:stretch>
                          <a:fillRect/>
                        </a:stretch>
                      </p166:blipFill>
                      <p166:spPr xmlns:p166="http://schemas.microsoft.com/office/powerpoint/2016/6/main">
                        <a:xfrm>
                          <a:off x="0" y="0"/>
                          <a:ext cx="4914331" cy="2764311"/>
                        </a:xfrm>
                        <a:prstGeom prst="rect">
                          <a:avLst/>
                        </a:prstGeom>
                        <a:ln w="3175">
                          <a:solidFill>
                            <a:prstClr val="ltGray"/>
                          </a:solidFill>
                        </a:ln>
                      </p166:spPr>
                    </pslz:zmPr>
                  </pslz:sldZmObj>
                </pslz:sldZm>
              </a:graphicData>
            </a:graphic>
          </p:graphicFrame>
        </mc:Choice>
        <mc:Fallback xmlns="">
          <p:pic>
            <p:nvPicPr>
              <p:cNvPr id="13" name="Zoom de Slide 12">
                <a:hlinkClick r:id="rId4" action="ppaction://hlinksldjump"/>
                <a:extLst>
                  <a:ext uri="{FF2B5EF4-FFF2-40B4-BE49-F238E27FC236}">
                    <a16:creationId xmlns:a16="http://schemas.microsoft.com/office/drawing/2014/main" id="{02C46871-314D-DDB7-48EF-0CDE4CA85C0F}"/>
                  </a:ext>
                </a:extLst>
              </p:cNvPr>
              <p:cNvPicPr>
                <a:picLocks noGrp="1" noRot="1" noChangeAspect="1" noMove="1" noResize="1" noEditPoints="1" noAdjustHandles="1" noChangeArrowheads="1" noChangeShapeType="1"/>
              </p:cNvPicPr>
              <p:nvPr/>
            </p:nvPicPr>
            <p:blipFill>
              <a:blip r:embed="rId5"/>
              <a:stretch>
                <a:fillRect/>
              </a:stretch>
            </p:blipFill>
            <p:spPr>
              <a:xfrm>
                <a:off x="3638834" y="2878677"/>
                <a:ext cx="4914331" cy="2764311"/>
              </a:xfrm>
              <a:prstGeom prst="rect">
                <a:avLst/>
              </a:prstGeom>
              <a:ln w="3175">
                <a:solidFill>
                  <a:prstClr val="ltGray"/>
                </a:solidFill>
              </a:ln>
            </p:spPr>
          </p:pic>
        </mc:Fallback>
      </mc:AlternateContent>
      <p:pic>
        <p:nvPicPr>
          <p:cNvPr id="14" name="Picture 6" descr="Logo HTML5">
            <a:extLst>
              <a:ext uri="{FF2B5EF4-FFF2-40B4-BE49-F238E27FC236}">
                <a16:creationId xmlns:a16="http://schemas.microsoft.com/office/drawing/2014/main" id="{86B76611-CDDF-CBB9-D8C9-82015D9353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960" y="1815763"/>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750E32F3-38EE-398F-FEE0-9DEEFA31FAFE}"/>
              </a:ext>
            </a:extLst>
          </p:cNvPr>
          <p:cNvSpPr txBox="1"/>
          <p:nvPr/>
        </p:nvSpPr>
        <p:spPr>
          <a:xfrm>
            <a:off x="1772308" y="1383414"/>
            <a:ext cx="9155894" cy="1384995"/>
          </a:xfrm>
          <a:prstGeom prst="rect">
            <a:avLst/>
          </a:prstGeom>
          <a:noFill/>
        </p:spPr>
        <p:txBody>
          <a:bodyPr wrap="square">
            <a:spAutoFit/>
          </a:bodyPr>
          <a:lstStyle/>
          <a:p>
            <a:r>
              <a:rPr lang="pt-BR" sz="2800" dirty="0">
                <a:solidFill>
                  <a:srgbClr val="1F4E79"/>
                </a:solidFill>
                <a:latin typeface="Abadi" panose="020B0604020104020204" pitchFamily="34" charset="0"/>
              </a:rPr>
              <a:t>Uma </a:t>
            </a:r>
            <a:r>
              <a:rPr lang="pt-BR" sz="2800" b="1" i="1" dirty="0" err="1">
                <a:solidFill>
                  <a:srgbClr val="1F4E79"/>
                </a:solidFill>
                <a:latin typeface="Abadi" panose="020B0604020104020204" pitchFamily="34" charset="0"/>
              </a:rPr>
              <a:t>tag</a:t>
            </a:r>
            <a:r>
              <a:rPr lang="pt-BR" sz="2800" b="1" i="1" dirty="0">
                <a:solidFill>
                  <a:srgbClr val="1F4E79"/>
                </a:solidFill>
                <a:latin typeface="Abadi" panose="020B0604020104020204" pitchFamily="34" charset="0"/>
              </a:rPr>
              <a:t> HTML </a:t>
            </a:r>
            <a:r>
              <a:rPr lang="pt-BR" sz="2800" dirty="0">
                <a:solidFill>
                  <a:srgbClr val="1F4E79"/>
                </a:solidFill>
                <a:latin typeface="Abadi" panose="020B0604020104020204" pitchFamily="34" charset="0"/>
              </a:rPr>
              <a:t>é uma marca que indica ao navegador que um determinado texto ou elemento deve ser interpretado conforme as regras do HTML.</a:t>
            </a:r>
          </a:p>
        </p:txBody>
      </p:sp>
      <p:sp>
        <p:nvSpPr>
          <p:cNvPr id="4" name="Título 3">
            <a:extLst>
              <a:ext uri="{FF2B5EF4-FFF2-40B4-BE49-F238E27FC236}">
                <a16:creationId xmlns:a16="http://schemas.microsoft.com/office/drawing/2014/main" id="{FC196F60-8910-A7ED-5B5E-5CDA7B76EFAD}"/>
              </a:ext>
            </a:extLst>
          </p:cNvPr>
          <p:cNvSpPr>
            <a:spLocks noGrp="1"/>
          </p:cNvSpPr>
          <p:nvPr>
            <p:ph type="title"/>
          </p:nvPr>
        </p:nvSpPr>
        <p:spPr>
          <a:xfrm>
            <a:off x="1565989" y="365126"/>
            <a:ext cx="5683898" cy="908020"/>
          </a:xfrm>
        </p:spPr>
        <p:txBody>
          <a:bodyPr>
            <a:normAutofit fontScale="90000"/>
          </a:bodyPr>
          <a:lstStyle/>
          <a:p>
            <a:r>
              <a:rPr lang="pt-BR" dirty="0" err="1"/>
              <a:t>Tags</a:t>
            </a:r>
            <a:r>
              <a:rPr lang="pt-BR" dirty="0"/>
              <a:t> HTML, aí vamos nós</a:t>
            </a:r>
          </a:p>
        </p:txBody>
      </p:sp>
    </p:spTree>
    <p:extLst>
      <p:ext uri="{BB962C8B-B14F-4D97-AF65-F5344CB8AC3E}">
        <p14:creationId xmlns:p14="http://schemas.microsoft.com/office/powerpoint/2010/main" val="336655531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Diagrama&#10;&#10;Descrição gerada automaticamente">
            <a:extLst>
              <a:ext uri="{FF2B5EF4-FFF2-40B4-BE49-F238E27FC236}">
                <a16:creationId xmlns:a16="http://schemas.microsoft.com/office/drawing/2014/main" id="{0C094441-914F-1ACC-43EE-C1CB5397E848}"/>
              </a:ext>
            </a:extLst>
          </p:cNvPr>
          <p:cNvPicPr>
            <a:picLocks noChangeAspect="1"/>
          </p:cNvPicPr>
          <p:nvPr/>
        </p:nvPicPr>
        <p:blipFill rotWithShape="1">
          <a:blip r:embed="rId2">
            <a:extLst>
              <a:ext uri="{28A0092B-C50C-407E-A947-70E740481C1C}">
                <a14:useLocalDpi xmlns:a14="http://schemas.microsoft.com/office/drawing/2010/main" val="0"/>
              </a:ext>
            </a:extLst>
          </a:blip>
          <a:srcRect l="4231" r="2972"/>
          <a:stretch/>
        </p:blipFill>
        <p:spPr>
          <a:xfrm>
            <a:off x="208383" y="38376"/>
            <a:ext cx="11775233" cy="6781247"/>
          </a:xfrm>
          <a:prstGeom prst="rect">
            <a:avLst/>
          </a:prstGeom>
        </p:spPr>
      </p:pic>
    </p:spTree>
    <p:extLst>
      <p:ext uri="{BB962C8B-B14F-4D97-AF65-F5344CB8AC3E}">
        <p14:creationId xmlns:p14="http://schemas.microsoft.com/office/powerpoint/2010/main" val="3659143190"/>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avião, flor, escuro, homem&#10;&#10;Descrição gerada automaticamente">
            <a:extLst>
              <a:ext uri="{FF2B5EF4-FFF2-40B4-BE49-F238E27FC236}">
                <a16:creationId xmlns:a16="http://schemas.microsoft.com/office/drawing/2014/main" id="{EDF061A7-6334-A3CA-A203-7990387570B8}"/>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3" name="CaixaDeTexto 2">
            <a:extLst>
              <a:ext uri="{FF2B5EF4-FFF2-40B4-BE49-F238E27FC236}">
                <a16:creationId xmlns:a16="http://schemas.microsoft.com/office/drawing/2014/main" id="{909FA33C-3B0A-B004-1B54-FA0C68F22AE5}"/>
              </a:ext>
            </a:extLst>
          </p:cNvPr>
          <p:cNvSpPr txBox="1"/>
          <p:nvPr/>
        </p:nvSpPr>
        <p:spPr>
          <a:xfrm>
            <a:off x="1101014" y="1386112"/>
            <a:ext cx="10179698" cy="4401205"/>
          </a:xfrm>
          <a:prstGeom prst="rect">
            <a:avLst/>
          </a:prstGeom>
          <a:noFill/>
        </p:spPr>
        <p:txBody>
          <a:bodyPr wrap="square">
            <a:spAutoFit/>
          </a:bodyPr>
          <a:lstStyle/>
          <a:p>
            <a:pPr algn="l" fontAlgn="base">
              <a:buFont typeface="Arial" panose="020B0604020202020204" pitchFamily="34" charset="0"/>
              <a:buChar char="•"/>
            </a:pPr>
            <a:r>
              <a:rPr lang="pt-BR" sz="2200" b="1" i="0" dirty="0">
                <a:solidFill>
                  <a:srgbClr val="C00000"/>
                </a:solidFill>
                <a:effectLst/>
                <a:latin typeface="Abadi" panose="020B0604020104020204" pitchFamily="34" charset="0"/>
              </a:rPr>
              <a:t>&lt;p&gt;&lt;/p&gt; </a:t>
            </a:r>
            <a:r>
              <a:rPr lang="pt-BR" sz="2200" b="0" i="0" dirty="0">
                <a:solidFill>
                  <a:srgbClr val="333333"/>
                </a:solidFill>
                <a:effectLst/>
                <a:latin typeface="Abadi" panose="020B0604020104020204" pitchFamily="34" charset="0"/>
              </a:rPr>
              <a:t>– Principal </a:t>
            </a:r>
            <a:r>
              <a:rPr lang="pt-BR" sz="2200" b="0" i="0" dirty="0" err="1">
                <a:solidFill>
                  <a:srgbClr val="333333"/>
                </a:solidFill>
                <a:effectLst/>
                <a:latin typeface="Abadi" panose="020B0604020104020204" pitchFamily="34" charset="0"/>
              </a:rPr>
              <a:t>tag</a:t>
            </a:r>
            <a:r>
              <a:rPr lang="pt-BR" sz="2200" b="0" i="0" dirty="0">
                <a:solidFill>
                  <a:srgbClr val="333333"/>
                </a:solidFill>
                <a:effectLst/>
                <a:latin typeface="Abadi" panose="020B0604020104020204" pitchFamily="34" charset="0"/>
              </a:rPr>
              <a:t> de texto, compõe um parágrafo;</a:t>
            </a:r>
          </a:p>
          <a:p>
            <a:pPr algn="l" fontAlgn="base">
              <a:buFont typeface="Arial" panose="020B0604020202020204" pitchFamily="34" charset="0"/>
              <a:buChar char="•"/>
            </a:pPr>
            <a:endParaRPr lang="pt-BR" sz="1000" b="0" i="0" dirty="0">
              <a:solidFill>
                <a:srgbClr val="333333"/>
              </a:solidFill>
              <a:effectLst/>
              <a:latin typeface="Abadi" panose="020B0604020104020204" pitchFamily="34" charset="0"/>
            </a:endParaRPr>
          </a:p>
          <a:p>
            <a:pPr algn="l" fontAlgn="base">
              <a:buFont typeface="Arial" panose="020B0604020202020204" pitchFamily="34" charset="0"/>
              <a:buChar char="•"/>
            </a:pPr>
            <a:r>
              <a:rPr lang="pt-BR" sz="2200" b="1" i="0" dirty="0">
                <a:solidFill>
                  <a:srgbClr val="C00000"/>
                </a:solidFill>
                <a:effectLst/>
                <a:latin typeface="Abadi" panose="020B0604020104020204" pitchFamily="34" charset="0"/>
              </a:rPr>
              <a:t>&lt;</a:t>
            </a:r>
            <a:r>
              <a:rPr lang="pt-BR" sz="2200" b="1" i="0" dirty="0" err="1">
                <a:solidFill>
                  <a:srgbClr val="C00000"/>
                </a:solidFill>
                <a:effectLst/>
                <a:latin typeface="Abadi" panose="020B0604020104020204" pitchFamily="34" charset="0"/>
              </a:rPr>
              <a:t>span</a:t>
            </a:r>
            <a:r>
              <a:rPr lang="pt-BR" sz="2200" b="1" i="0" dirty="0">
                <a:solidFill>
                  <a:srgbClr val="C00000"/>
                </a:solidFill>
                <a:effectLst/>
                <a:latin typeface="Abadi" panose="020B0604020104020204" pitchFamily="34" charset="0"/>
              </a:rPr>
              <a:t>&gt;&lt;/</a:t>
            </a:r>
            <a:r>
              <a:rPr lang="pt-BR" sz="2200" b="1" i="0" dirty="0" err="1">
                <a:solidFill>
                  <a:srgbClr val="C00000"/>
                </a:solidFill>
                <a:effectLst/>
                <a:latin typeface="Abadi" panose="020B0604020104020204" pitchFamily="34" charset="0"/>
              </a:rPr>
              <a:t>span</a:t>
            </a:r>
            <a:r>
              <a:rPr lang="pt-BR" sz="2200" b="1" i="0" dirty="0">
                <a:solidFill>
                  <a:srgbClr val="C00000"/>
                </a:solidFill>
                <a:effectLst/>
                <a:latin typeface="Abadi" panose="020B0604020104020204" pitchFamily="34" charset="0"/>
              </a:rPr>
              <a:t>&gt;</a:t>
            </a:r>
            <a:r>
              <a:rPr lang="pt-BR" sz="2200" b="0" i="0" dirty="0">
                <a:solidFill>
                  <a:srgbClr val="C00000"/>
                </a:solidFill>
                <a:effectLst/>
                <a:latin typeface="Abadi" panose="020B0604020104020204" pitchFamily="34" charset="0"/>
              </a:rPr>
              <a:t> </a:t>
            </a:r>
            <a:r>
              <a:rPr lang="pt-BR" sz="2200" b="0" i="0" dirty="0">
                <a:solidFill>
                  <a:srgbClr val="333333"/>
                </a:solidFill>
                <a:effectLst/>
                <a:latin typeface="Abadi" panose="020B0604020104020204" pitchFamily="34" charset="0"/>
              </a:rPr>
              <a:t>–Parecidas com os parágrafos, costumam ser utilizadas apenas para pequenas informações, como legendas de um formulário, legendas de uma imagem, etc. Também pode ser utilizada para formar um container;</a:t>
            </a:r>
          </a:p>
          <a:p>
            <a:pPr algn="l" fontAlgn="base">
              <a:buFont typeface="Arial" panose="020B0604020202020204" pitchFamily="34" charset="0"/>
              <a:buChar char="•"/>
            </a:pPr>
            <a:endParaRPr lang="pt-BR" sz="1000" b="0" i="0" dirty="0">
              <a:solidFill>
                <a:srgbClr val="333333"/>
              </a:solidFill>
              <a:effectLst/>
              <a:latin typeface="Abadi" panose="020B0604020104020204" pitchFamily="34" charset="0"/>
            </a:endParaRPr>
          </a:p>
          <a:p>
            <a:pPr algn="l" fontAlgn="base">
              <a:buFont typeface="Arial" panose="020B0604020202020204" pitchFamily="34" charset="0"/>
              <a:buChar char="•"/>
            </a:pPr>
            <a:r>
              <a:rPr lang="pt-BR" sz="2200" b="1" i="0" dirty="0">
                <a:solidFill>
                  <a:srgbClr val="C00000"/>
                </a:solidFill>
                <a:effectLst/>
                <a:latin typeface="Abadi" panose="020B0604020104020204" pitchFamily="34" charset="0"/>
              </a:rPr>
              <a:t>&lt;</a:t>
            </a:r>
            <a:r>
              <a:rPr lang="pt-BR" sz="2200" b="1" i="0" dirty="0" err="1">
                <a:solidFill>
                  <a:srgbClr val="C00000"/>
                </a:solidFill>
                <a:effectLst/>
                <a:latin typeface="Abadi" panose="020B0604020104020204" pitchFamily="34" charset="0"/>
              </a:rPr>
              <a:t>pre</a:t>
            </a:r>
            <a:r>
              <a:rPr lang="pt-BR" sz="2200" b="1" i="0" dirty="0">
                <a:solidFill>
                  <a:srgbClr val="C00000"/>
                </a:solidFill>
                <a:effectLst/>
                <a:latin typeface="Abadi" panose="020B0604020104020204" pitchFamily="34" charset="0"/>
              </a:rPr>
              <a:t>&gt;&lt;/</a:t>
            </a:r>
            <a:r>
              <a:rPr lang="pt-BR" sz="2200" b="1" i="0" dirty="0" err="1">
                <a:solidFill>
                  <a:srgbClr val="C00000"/>
                </a:solidFill>
                <a:effectLst/>
                <a:latin typeface="Abadi" panose="020B0604020104020204" pitchFamily="34" charset="0"/>
              </a:rPr>
              <a:t>pre</a:t>
            </a:r>
            <a:r>
              <a:rPr lang="pt-BR" sz="2200" b="1" i="0" dirty="0">
                <a:solidFill>
                  <a:srgbClr val="C00000"/>
                </a:solidFill>
                <a:effectLst/>
                <a:latin typeface="Abadi" panose="020B0604020104020204" pitchFamily="34" charset="0"/>
              </a:rPr>
              <a:t>&gt; </a:t>
            </a:r>
            <a:r>
              <a:rPr lang="pt-BR" sz="2200" b="0" i="0" dirty="0">
                <a:solidFill>
                  <a:srgbClr val="333333"/>
                </a:solidFill>
                <a:effectLst/>
                <a:latin typeface="Abadi" panose="020B0604020104020204" pitchFamily="34" charset="0"/>
              </a:rPr>
              <a:t>– </a:t>
            </a:r>
            <a:r>
              <a:rPr lang="pt-BR" sz="2200" b="0" i="0" dirty="0" err="1">
                <a:solidFill>
                  <a:srgbClr val="333333"/>
                </a:solidFill>
                <a:effectLst/>
                <a:latin typeface="Abadi" panose="020B0604020104020204" pitchFamily="34" charset="0"/>
              </a:rPr>
              <a:t>Tag</a:t>
            </a:r>
            <a:r>
              <a:rPr lang="pt-BR" sz="2200" b="0" i="0" dirty="0">
                <a:solidFill>
                  <a:srgbClr val="333333"/>
                </a:solidFill>
                <a:effectLst/>
                <a:latin typeface="Abadi" panose="020B0604020104020204" pitchFamily="34" charset="0"/>
              </a:rPr>
              <a:t> utilizada para representar texto pré-formatado. Muito utilizada para inserir códigos;</a:t>
            </a:r>
          </a:p>
          <a:p>
            <a:pPr algn="l" fontAlgn="base">
              <a:buFont typeface="Arial" panose="020B0604020202020204" pitchFamily="34" charset="0"/>
              <a:buChar char="•"/>
            </a:pPr>
            <a:endParaRPr lang="pt-BR" sz="1000" b="0" i="0" dirty="0">
              <a:solidFill>
                <a:srgbClr val="333333"/>
              </a:solidFill>
              <a:effectLst/>
              <a:latin typeface="Abadi" panose="020B0604020104020204" pitchFamily="34" charset="0"/>
            </a:endParaRPr>
          </a:p>
          <a:p>
            <a:pPr algn="l" fontAlgn="base">
              <a:buFont typeface="Arial" panose="020B0604020202020204" pitchFamily="34" charset="0"/>
              <a:buChar char="•"/>
            </a:pPr>
            <a:r>
              <a:rPr lang="pt-BR" sz="2200" b="1" i="0" dirty="0">
                <a:solidFill>
                  <a:srgbClr val="C00000"/>
                </a:solidFill>
                <a:effectLst/>
                <a:latin typeface="Abadi" panose="020B0604020104020204" pitchFamily="34" charset="0"/>
              </a:rPr>
              <a:t>&lt;b&gt;&lt;/b&gt;</a:t>
            </a:r>
            <a:r>
              <a:rPr lang="pt-BR" sz="2200" b="0" i="0" dirty="0">
                <a:solidFill>
                  <a:srgbClr val="C00000"/>
                </a:solidFill>
                <a:effectLst/>
                <a:latin typeface="Abadi" panose="020B0604020104020204" pitchFamily="34" charset="0"/>
              </a:rPr>
              <a:t> </a:t>
            </a:r>
            <a:r>
              <a:rPr lang="pt-BR" sz="2200" b="0" i="0" dirty="0">
                <a:solidFill>
                  <a:srgbClr val="333333"/>
                </a:solidFill>
                <a:effectLst/>
                <a:latin typeface="Abadi" panose="020B0604020104020204" pitchFamily="34" charset="0"/>
              </a:rPr>
              <a:t>– Transforma o conteúdo em negrito;</a:t>
            </a:r>
          </a:p>
          <a:p>
            <a:pPr algn="l" fontAlgn="base">
              <a:buFont typeface="Arial" panose="020B0604020202020204" pitchFamily="34" charset="0"/>
              <a:buChar char="•"/>
            </a:pPr>
            <a:endParaRPr lang="pt-BR" sz="1000" b="0" i="0" dirty="0">
              <a:solidFill>
                <a:srgbClr val="333333"/>
              </a:solidFill>
              <a:effectLst/>
              <a:latin typeface="Abadi" panose="020B0604020104020204" pitchFamily="34" charset="0"/>
            </a:endParaRPr>
          </a:p>
          <a:p>
            <a:pPr algn="l" fontAlgn="base">
              <a:buFont typeface="Arial" panose="020B0604020202020204" pitchFamily="34" charset="0"/>
              <a:buChar char="•"/>
            </a:pPr>
            <a:r>
              <a:rPr lang="pt-BR" sz="2200" b="1" i="0" dirty="0">
                <a:solidFill>
                  <a:srgbClr val="C00000"/>
                </a:solidFill>
                <a:effectLst/>
                <a:latin typeface="Abadi" panose="020B0604020104020204" pitchFamily="34" charset="0"/>
              </a:rPr>
              <a:t>&lt;i&gt;&lt;/i&gt;</a:t>
            </a:r>
            <a:r>
              <a:rPr lang="pt-BR" sz="2200" b="0" i="0" dirty="0">
                <a:solidFill>
                  <a:srgbClr val="C00000"/>
                </a:solidFill>
                <a:effectLst/>
                <a:latin typeface="Abadi" panose="020B0604020104020204" pitchFamily="34" charset="0"/>
              </a:rPr>
              <a:t> </a:t>
            </a:r>
            <a:r>
              <a:rPr lang="pt-BR" sz="2200" b="0" i="0" dirty="0">
                <a:solidFill>
                  <a:srgbClr val="333333"/>
                </a:solidFill>
                <a:effectLst/>
                <a:latin typeface="Abadi" panose="020B0604020104020204" pitchFamily="34" charset="0"/>
              </a:rPr>
              <a:t>– Transforma o conteúdo em itálico;</a:t>
            </a:r>
          </a:p>
          <a:p>
            <a:pPr algn="l" fontAlgn="base">
              <a:buFont typeface="Arial" panose="020B0604020202020204" pitchFamily="34" charset="0"/>
              <a:buChar char="•"/>
            </a:pPr>
            <a:endParaRPr lang="pt-BR" sz="1000" b="0" i="0" dirty="0">
              <a:solidFill>
                <a:srgbClr val="333333"/>
              </a:solidFill>
              <a:effectLst/>
              <a:latin typeface="Abadi" panose="020B0604020104020204" pitchFamily="34" charset="0"/>
            </a:endParaRPr>
          </a:p>
          <a:p>
            <a:pPr algn="l" fontAlgn="base">
              <a:buFont typeface="Arial" panose="020B0604020202020204" pitchFamily="34" charset="0"/>
              <a:buChar char="•"/>
            </a:pPr>
            <a:r>
              <a:rPr lang="pt-BR" sz="2200" b="1" i="0" dirty="0">
                <a:solidFill>
                  <a:srgbClr val="C00000"/>
                </a:solidFill>
                <a:effectLst/>
                <a:latin typeface="Abadi" panose="020B0604020104020204" pitchFamily="34" charset="0"/>
              </a:rPr>
              <a:t>&lt;</a:t>
            </a:r>
            <a:r>
              <a:rPr lang="pt-BR" sz="2200" b="1" i="0" dirty="0" err="1">
                <a:solidFill>
                  <a:srgbClr val="C00000"/>
                </a:solidFill>
                <a:effectLst/>
                <a:latin typeface="Abadi" panose="020B0604020104020204" pitchFamily="34" charset="0"/>
              </a:rPr>
              <a:t>br</a:t>
            </a:r>
            <a:r>
              <a:rPr lang="pt-BR" sz="2200" b="1" i="0" dirty="0">
                <a:solidFill>
                  <a:srgbClr val="C00000"/>
                </a:solidFill>
                <a:effectLst/>
                <a:latin typeface="Abadi" panose="020B0604020104020204" pitchFamily="34" charset="0"/>
              </a:rPr>
              <a:t>/&gt; </a:t>
            </a:r>
            <a:r>
              <a:rPr lang="pt-BR" sz="2200" b="0" i="0" dirty="0">
                <a:solidFill>
                  <a:srgbClr val="333333"/>
                </a:solidFill>
                <a:effectLst/>
                <a:latin typeface="Abadi" panose="020B0604020104020204" pitchFamily="34" charset="0"/>
              </a:rPr>
              <a:t>– Essa </a:t>
            </a:r>
            <a:r>
              <a:rPr lang="pt-BR" sz="2200" b="0" i="0" dirty="0" err="1">
                <a:solidFill>
                  <a:srgbClr val="333333"/>
                </a:solidFill>
                <a:effectLst/>
                <a:latin typeface="Abadi" panose="020B0604020104020204" pitchFamily="34" charset="0"/>
              </a:rPr>
              <a:t>tag</a:t>
            </a:r>
            <a:r>
              <a:rPr lang="pt-BR" sz="2200" b="0" i="0" dirty="0">
                <a:solidFill>
                  <a:srgbClr val="333333"/>
                </a:solidFill>
                <a:effectLst/>
                <a:latin typeface="Abadi" panose="020B0604020104020204" pitchFamily="34" charset="0"/>
              </a:rPr>
              <a:t> não necessita de fechamento, tem a função de quebra de linha.</a:t>
            </a:r>
          </a:p>
          <a:p>
            <a:pPr algn="l" fontAlgn="base">
              <a:buFont typeface="Arial" panose="020B0604020202020204" pitchFamily="34" charset="0"/>
              <a:buChar char="•"/>
            </a:pPr>
            <a:endParaRPr lang="pt-BR" sz="1000" b="0" i="0" dirty="0">
              <a:solidFill>
                <a:srgbClr val="333333"/>
              </a:solidFill>
              <a:effectLst/>
              <a:latin typeface="Abadi" panose="020B0604020104020204" pitchFamily="34" charset="0"/>
            </a:endParaRPr>
          </a:p>
          <a:p>
            <a:pPr algn="l" fontAlgn="base">
              <a:buFont typeface="Arial" panose="020B0604020202020204" pitchFamily="34" charset="0"/>
              <a:buChar char="•"/>
            </a:pPr>
            <a:r>
              <a:rPr lang="pt-BR" sz="2200" b="1" i="0" dirty="0">
                <a:solidFill>
                  <a:srgbClr val="C00000"/>
                </a:solidFill>
                <a:effectLst/>
                <a:latin typeface="Abadi" panose="020B0604020104020204" pitchFamily="34" charset="0"/>
              </a:rPr>
              <a:t>&lt;</a:t>
            </a:r>
            <a:r>
              <a:rPr lang="pt-BR" sz="2200" b="1" i="0" dirty="0" err="1">
                <a:solidFill>
                  <a:srgbClr val="C00000"/>
                </a:solidFill>
                <a:effectLst/>
                <a:latin typeface="Abadi" panose="020B0604020104020204" pitchFamily="34" charset="0"/>
              </a:rPr>
              <a:t>hr</a:t>
            </a:r>
            <a:r>
              <a:rPr lang="pt-BR" sz="2200" b="1" i="0" dirty="0">
                <a:solidFill>
                  <a:srgbClr val="C00000"/>
                </a:solidFill>
                <a:effectLst/>
                <a:latin typeface="Abadi" panose="020B0604020104020204" pitchFamily="34" charset="0"/>
              </a:rPr>
              <a:t>/&gt;</a:t>
            </a:r>
            <a:r>
              <a:rPr lang="pt-BR" sz="2200" b="0" i="0" dirty="0">
                <a:solidFill>
                  <a:srgbClr val="C00000"/>
                </a:solidFill>
                <a:effectLst/>
                <a:latin typeface="Abadi" panose="020B0604020104020204" pitchFamily="34" charset="0"/>
              </a:rPr>
              <a:t> </a:t>
            </a:r>
            <a:r>
              <a:rPr lang="pt-BR" sz="2200" b="0" i="0" dirty="0">
                <a:solidFill>
                  <a:srgbClr val="333333"/>
                </a:solidFill>
                <a:effectLst/>
                <a:latin typeface="Abadi" panose="020B0604020104020204" pitchFamily="34" charset="0"/>
              </a:rPr>
              <a:t>– Essa </a:t>
            </a:r>
            <a:r>
              <a:rPr lang="pt-BR" sz="2200" b="0" i="0" dirty="0" err="1">
                <a:solidFill>
                  <a:srgbClr val="333333"/>
                </a:solidFill>
                <a:effectLst/>
                <a:latin typeface="Abadi" panose="020B0604020104020204" pitchFamily="34" charset="0"/>
              </a:rPr>
              <a:t>tag</a:t>
            </a:r>
            <a:r>
              <a:rPr lang="pt-BR" sz="2200" b="0" i="0" dirty="0">
                <a:solidFill>
                  <a:srgbClr val="333333"/>
                </a:solidFill>
                <a:effectLst/>
                <a:latin typeface="Abadi" panose="020B0604020104020204" pitchFamily="34" charset="0"/>
              </a:rPr>
              <a:t> não necessita de fechamento, ela forma uma linha horizontal.</a:t>
            </a:r>
          </a:p>
        </p:txBody>
      </p:sp>
      <p:sp>
        <p:nvSpPr>
          <p:cNvPr id="5" name="CaixaDeTexto 4">
            <a:extLst>
              <a:ext uri="{FF2B5EF4-FFF2-40B4-BE49-F238E27FC236}">
                <a16:creationId xmlns:a16="http://schemas.microsoft.com/office/drawing/2014/main" id="{3C2812B4-4903-EF60-9088-4A5A696CC2F0}"/>
              </a:ext>
            </a:extLst>
          </p:cNvPr>
          <p:cNvSpPr txBox="1"/>
          <p:nvPr/>
        </p:nvSpPr>
        <p:spPr>
          <a:xfrm>
            <a:off x="665033" y="511467"/>
            <a:ext cx="6780795" cy="830997"/>
          </a:xfrm>
          <a:prstGeom prst="rect">
            <a:avLst/>
          </a:prstGeom>
          <a:noFill/>
          <a:effectLst/>
        </p:spPr>
        <p:txBody>
          <a:bodyPr wrap="square" rtlCol="0">
            <a:spAutoFit/>
          </a:bodyPr>
          <a:lstStyle/>
          <a:p>
            <a:r>
              <a:rPr lang="pt-BR" sz="4800" dirty="0" err="1">
                <a:solidFill>
                  <a:srgbClr val="F1931D"/>
                </a:solidFill>
                <a:latin typeface="Gotham Black" pitchFamily="50" charset="0"/>
              </a:rPr>
              <a:t>Tags</a:t>
            </a:r>
            <a:r>
              <a:rPr lang="pt-BR" sz="4800" dirty="0">
                <a:solidFill>
                  <a:srgbClr val="F1931D"/>
                </a:solidFill>
                <a:latin typeface="Gotham Black" pitchFamily="50" charset="0"/>
              </a:rPr>
              <a:t> HTML de Texto</a:t>
            </a:r>
          </a:p>
        </p:txBody>
      </p:sp>
    </p:spTree>
    <p:extLst>
      <p:ext uri="{BB962C8B-B14F-4D97-AF65-F5344CB8AC3E}">
        <p14:creationId xmlns:p14="http://schemas.microsoft.com/office/powerpoint/2010/main" val="628464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44D2F2-9834-9E25-A872-560A0B36DBE8}"/>
              </a:ext>
            </a:extLst>
          </p:cNvPr>
          <p:cNvSpPr>
            <a:spLocks noGrp="1"/>
          </p:cNvSpPr>
          <p:nvPr>
            <p:ph type="title"/>
          </p:nvPr>
        </p:nvSpPr>
        <p:spPr/>
        <p:txBody>
          <a:bodyPr/>
          <a:lstStyle/>
          <a:p>
            <a:r>
              <a:rPr lang="pt-BR" dirty="0"/>
              <a:t>Escolhendo um editor </a:t>
            </a:r>
            <a:br>
              <a:rPr lang="pt-BR" dirty="0"/>
            </a:br>
            <a:endParaRPr lang="pt-BR" dirty="0"/>
          </a:p>
        </p:txBody>
      </p:sp>
      <p:sp>
        <p:nvSpPr>
          <p:cNvPr id="3" name="Espaço Reservado para Conteúdo 2">
            <a:extLst>
              <a:ext uri="{FF2B5EF4-FFF2-40B4-BE49-F238E27FC236}">
                <a16:creationId xmlns:a16="http://schemas.microsoft.com/office/drawing/2014/main" id="{3F5608CF-C150-67E6-37CA-034C08BF35E7}"/>
              </a:ext>
            </a:extLst>
          </p:cNvPr>
          <p:cNvSpPr>
            <a:spLocks noGrp="1"/>
          </p:cNvSpPr>
          <p:nvPr>
            <p:ph idx="1"/>
          </p:nvPr>
        </p:nvSpPr>
        <p:spPr>
          <a:xfrm>
            <a:off x="838200" y="3775722"/>
            <a:ext cx="10515600" cy="2410474"/>
          </a:xfrm>
        </p:spPr>
        <p:txBody>
          <a:bodyPr>
            <a:normAutofit/>
          </a:bodyPr>
          <a:lstStyle/>
          <a:p>
            <a:r>
              <a:rPr lang="pt-BR" sz="2600" dirty="0"/>
              <a:t>Na imagem acima, temos alguns exemplos de editores de código bem famosos: na ordem, temos o </a:t>
            </a:r>
            <a:r>
              <a:rPr lang="pt-BR" sz="2600" b="1" i="1" dirty="0"/>
              <a:t>Visual Studio </a:t>
            </a:r>
            <a:r>
              <a:rPr lang="pt-BR" sz="2600" b="1" i="1" dirty="0" err="1"/>
              <a:t>Code</a:t>
            </a:r>
            <a:r>
              <a:rPr lang="pt-BR" sz="2600" b="1" i="1" dirty="0"/>
              <a:t>, o Atom, o Sublime, o </a:t>
            </a:r>
            <a:r>
              <a:rPr lang="pt-BR" sz="2600" b="1" i="1" dirty="0" err="1"/>
              <a:t>Brackets</a:t>
            </a:r>
            <a:r>
              <a:rPr lang="pt-BR" sz="2600" b="1" i="1" dirty="0"/>
              <a:t> e o </a:t>
            </a:r>
            <a:r>
              <a:rPr lang="pt-BR" sz="2600" b="1" i="1" dirty="0" err="1"/>
              <a:t>Notepad</a:t>
            </a:r>
            <a:r>
              <a:rPr lang="pt-BR" sz="2600" b="1" i="1" dirty="0"/>
              <a:t>++. </a:t>
            </a:r>
          </a:p>
          <a:p>
            <a:r>
              <a:rPr lang="pt-BR" sz="2600" dirty="0"/>
              <a:t>Todos são ÓTIMOS editores, cada um com suas vantagens e desvantagens. </a:t>
            </a:r>
          </a:p>
        </p:txBody>
      </p:sp>
      <p:pic>
        <p:nvPicPr>
          <p:cNvPr id="5" name="Imagem 4">
            <a:extLst>
              <a:ext uri="{FF2B5EF4-FFF2-40B4-BE49-F238E27FC236}">
                <a16:creationId xmlns:a16="http://schemas.microsoft.com/office/drawing/2014/main" id="{0B5AB1C7-ACB4-4C7B-C0A0-7822EA6D66D8}"/>
              </a:ext>
            </a:extLst>
          </p:cNvPr>
          <p:cNvPicPr>
            <a:picLocks noChangeAspect="1"/>
          </p:cNvPicPr>
          <p:nvPr/>
        </p:nvPicPr>
        <p:blipFill>
          <a:blip r:embed="rId2"/>
          <a:stretch>
            <a:fillRect/>
          </a:stretch>
        </p:blipFill>
        <p:spPr>
          <a:xfrm>
            <a:off x="1523017" y="1435093"/>
            <a:ext cx="9145966" cy="1993907"/>
          </a:xfrm>
          <a:prstGeom prst="rect">
            <a:avLst/>
          </a:prstGeom>
        </p:spPr>
      </p:pic>
    </p:spTree>
    <p:extLst>
      <p:ext uri="{BB962C8B-B14F-4D97-AF65-F5344CB8AC3E}">
        <p14:creationId xmlns:p14="http://schemas.microsoft.com/office/powerpoint/2010/main" val="3437041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esenho técnico&#10;&#10;Descrição gerada automaticamente">
            <a:extLst>
              <a:ext uri="{FF2B5EF4-FFF2-40B4-BE49-F238E27FC236}">
                <a16:creationId xmlns:a16="http://schemas.microsoft.com/office/drawing/2014/main" id="{F0A5C2E2-F0CC-40CD-660C-1C08C44B2AF0}"/>
              </a:ext>
            </a:extLst>
          </p:cNvPr>
          <p:cNvPicPr>
            <a:picLocks noChangeAspect="1"/>
          </p:cNvPicPr>
          <p:nvPr/>
        </p:nvPicPr>
        <p:blipFill>
          <a:blip r:embed="rId2">
            <a:alphaModFix amt="50000"/>
          </a:blip>
          <a:stretch>
            <a:fillRect/>
          </a:stretch>
        </p:blipFill>
        <p:spPr>
          <a:xfrm>
            <a:off x="0" y="0"/>
            <a:ext cx="12192000" cy="6858000"/>
          </a:xfrm>
          <a:prstGeom prst="rect">
            <a:avLst/>
          </a:prstGeom>
        </p:spPr>
      </p:pic>
      <p:sp>
        <p:nvSpPr>
          <p:cNvPr id="6" name="CaixaDeTexto 5">
            <a:extLst>
              <a:ext uri="{FF2B5EF4-FFF2-40B4-BE49-F238E27FC236}">
                <a16:creationId xmlns:a16="http://schemas.microsoft.com/office/drawing/2014/main" id="{5629FF31-6C41-AD0B-6B0C-49BAD7574E3C}"/>
              </a:ext>
            </a:extLst>
          </p:cNvPr>
          <p:cNvSpPr txBox="1"/>
          <p:nvPr/>
        </p:nvSpPr>
        <p:spPr>
          <a:xfrm>
            <a:off x="1464518" y="356635"/>
            <a:ext cx="4712347" cy="92333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5400" dirty="0">
                <a:solidFill>
                  <a:schemeClr val="bg1">
                    <a:lumMod val="95000"/>
                  </a:schemeClr>
                </a:solidFill>
                <a:latin typeface="Gotham Black" pitchFamily="50" charset="0"/>
              </a:rPr>
              <a:t>Instalando</a:t>
            </a:r>
          </a:p>
        </p:txBody>
      </p:sp>
      <p:sp>
        <p:nvSpPr>
          <p:cNvPr id="7" name="CaixaDeTexto 6">
            <a:extLst>
              <a:ext uri="{FF2B5EF4-FFF2-40B4-BE49-F238E27FC236}">
                <a16:creationId xmlns:a16="http://schemas.microsoft.com/office/drawing/2014/main" id="{70E26021-9C89-FC6E-6AC6-BB4D2FC1E5ED}"/>
              </a:ext>
            </a:extLst>
          </p:cNvPr>
          <p:cNvSpPr txBox="1"/>
          <p:nvPr/>
        </p:nvSpPr>
        <p:spPr>
          <a:xfrm>
            <a:off x="646533" y="818300"/>
            <a:ext cx="7545744" cy="1446550"/>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8800" dirty="0">
                <a:solidFill>
                  <a:schemeClr val="bg1">
                    <a:lumMod val="95000"/>
                  </a:schemeClr>
                </a:solidFill>
                <a:latin typeface="Gotham Black" pitchFamily="50" charset="0"/>
              </a:rPr>
              <a:t>Ferramentas</a:t>
            </a:r>
          </a:p>
        </p:txBody>
      </p:sp>
      <p:pic>
        <p:nvPicPr>
          <p:cNvPr id="9" name="Imagem 8" descr="Placa branca com texto preto sobre fundo branco&#10;&#10;Descrição gerada automaticamente com confiança média">
            <a:extLst>
              <a:ext uri="{FF2B5EF4-FFF2-40B4-BE49-F238E27FC236}">
                <a16:creationId xmlns:a16="http://schemas.microsoft.com/office/drawing/2014/main" id="{25FE488B-7A7B-A340-3194-C478B7BF6473}"/>
              </a:ext>
            </a:extLst>
          </p:cNvPr>
          <p:cNvPicPr>
            <a:picLocks noChangeAspect="1"/>
          </p:cNvPicPr>
          <p:nvPr/>
        </p:nvPicPr>
        <p:blipFill>
          <a:blip r:embed="rId3">
            <a:alphaModFix amt="35000"/>
          </a:blip>
          <a:stretch>
            <a:fillRect/>
          </a:stretch>
        </p:blipFill>
        <p:spPr>
          <a:xfrm>
            <a:off x="9084907" y="1029931"/>
            <a:ext cx="2545539" cy="2784184"/>
          </a:xfrm>
          <a:prstGeom prst="rect">
            <a:avLst/>
          </a:prstGeom>
        </p:spPr>
      </p:pic>
      <p:pic>
        <p:nvPicPr>
          <p:cNvPr id="11" name="Imagem 10" descr="Uma imagem contendo homem, avião&#10;&#10;Descrição gerada automaticamente">
            <a:extLst>
              <a:ext uri="{FF2B5EF4-FFF2-40B4-BE49-F238E27FC236}">
                <a16:creationId xmlns:a16="http://schemas.microsoft.com/office/drawing/2014/main" id="{BF560A91-749B-20C1-2A9F-21AA627BEA84}"/>
              </a:ext>
            </a:extLst>
          </p:cNvPr>
          <p:cNvPicPr>
            <a:picLocks noChangeAspect="1"/>
          </p:cNvPicPr>
          <p:nvPr/>
        </p:nvPicPr>
        <p:blipFill>
          <a:blip r:embed="rId4">
            <a:alphaModFix amt="35000"/>
          </a:blip>
          <a:stretch>
            <a:fillRect/>
          </a:stretch>
        </p:blipFill>
        <p:spPr>
          <a:xfrm>
            <a:off x="8645076" y="4882628"/>
            <a:ext cx="3140756" cy="2006158"/>
          </a:xfrm>
          <a:prstGeom prst="rect">
            <a:avLst/>
          </a:prstGeom>
        </p:spPr>
      </p:pic>
      <p:pic>
        <p:nvPicPr>
          <p:cNvPr id="13" name="Imagem 12" descr="Ícone&#10;&#10;Descrição gerada automaticamente">
            <a:extLst>
              <a:ext uri="{FF2B5EF4-FFF2-40B4-BE49-F238E27FC236}">
                <a16:creationId xmlns:a16="http://schemas.microsoft.com/office/drawing/2014/main" id="{CA3F6404-F87B-D84F-4643-575225256859}"/>
              </a:ext>
            </a:extLst>
          </p:cNvPr>
          <p:cNvPicPr>
            <a:picLocks noChangeAspect="1"/>
          </p:cNvPicPr>
          <p:nvPr/>
        </p:nvPicPr>
        <p:blipFill>
          <a:blip r:embed="rId5">
            <a:alphaModFix amt="35000"/>
          </a:blip>
          <a:stretch>
            <a:fillRect/>
          </a:stretch>
        </p:blipFill>
        <p:spPr>
          <a:xfrm>
            <a:off x="510222" y="5569060"/>
            <a:ext cx="1012825" cy="1104384"/>
          </a:xfrm>
          <a:prstGeom prst="rect">
            <a:avLst/>
          </a:prstGeom>
        </p:spPr>
      </p:pic>
      <p:pic>
        <p:nvPicPr>
          <p:cNvPr id="15" name="Imagem 14" descr="Ícone&#10;&#10;Descrição gerada automaticamente">
            <a:extLst>
              <a:ext uri="{FF2B5EF4-FFF2-40B4-BE49-F238E27FC236}">
                <a16:creationId xmlns:a16="http://schemas.microsoft.com/office/drawing/2014/main" id="{10358EF6-B2CF-A06B-39D1-93456F51A08C}"/>
              </a:ext>
            </a:extLst>
          </p:cNvPr>
          <p:cNvPicPr>
            <a:picLocks noChangeAspect="1"/>
          </p:cNvPicPr>
          <p:nvPr/>
        </p:nvPicPr>
        <p:blipFill>
          <a:blip r:embed="rId6">
            <a:alphaModFix amt="35000"/>
          </a:blip>
          <a:stretch>
            <a:fillRect/>
          </a:stretch>
        </p:blipFill>
        <p:spPr>
          <a:xfrm>
            <a:off x="6718775" y="2548494"/>
            <a:ext cx="2143125" cy="2143125"/>
          </a:xfrm>
          <a:prstGeom prst="rect">
            <a:avLst/>
          </a:prstGeom>
        </p:spPr>
      </p:pic>
      <p:pic>
        <p:nvPicPr>
          <p:cNvPr id="19" name="Imagem 18" descr="Forma&#10;&#10;Descrição gerada automaticamente com confiança baixa">
            <a:extLst>
              <a:ext uri="{FF2B5EF4-FFF2-40B4-BE49-F238E27FC236}">
                <a16:creationId xmlns:a16="http://schemas.microsoft.com/office/drawing/2014/main" id="{A728F1D9-8FDA-BA3F-5CEF-B19337C29A76}"/>
              </a:ext>
            </a:extLst>
          </p:cNvPr>
          <p:cNvPicPr>
            <a:picLocks noChangeAspect="1"/>
          </p:cNvPicPr>
          <p:nvPr/>
        </p:nvPicPr>
        <p:blipFill>
          <a:blip r:embed="rId7">
            <a:alphaModFix amt="35000"/>
          </a:blip>
          <a:stretch>
            <a:fillRect/>
          </a:stretch>
        </p:blipFill>
        <p:spPr>
          <a:xfrm>
            <a:off x="6583555" y="4887373"/>
            <a:ext cx="989958" cy="989958"/>
          </a:xfrm>
          <a:prstGeom prst="rect">
            <a:avLst/>
          </a:prstGeom>
        </p:spPr>
      </p:pic>
      <p:pic>
        <p:nvPicPr>
          <p:cNvPr id="3" name="Imagem 2" descr="Logotipo, Ícone&#10;&#10;Descrição gerada automaticamente">
            <a:extLst>
              <a:ext uri="{FF2B5EF4-FFF2-40B4-BE49-F238E27FC236}">
                <a16:creationId xmlns:a16="http://schemas.microsoft.com/office/drawing/2014/main" id="{EE339DCE-1006-1F4C-9F9B-4197CA1B1AAC}"/>
              </a:ext>
            </a:extLst>
          </p:cNvPr>
          <p:cNvPicPr>
            <a:picLocks noChangeAspect="1"/>
          </p:cNvPicPr>
          <p:nvPr/>
        </p:nvPicPr>
        <p:blipFill>
          <a:blip r:embed="rId8"/>
          <a:stretch>
            <a:fillRect/>
          </a:stretch>
        </p:blipFill>
        <p:spPr>
          <a:xfrm>
            <a:off x="682006" y="2115680"/>
            <a:ext cx="3602550" cy="3602550"/>
          </a:xfrm>
          <a:prstGeom prst="rect">
            <a:avLst/>
          </a:prstGeom>
        </p:spPr>
      </p:pic>
      <p:sp>
        <p:nvSpPr>
          <p:cNvPr id="4" name="CaixaDeTexto 3">
            <a:extLst>
              <a:ext uri="{FF2B5EF4-FFF2-40B4-BE49-F238E27FC236}">
                <a16:creationId xmlns:a16="http://schemas.microsoft.com/office/drawing/2014/main" id="{B1ACCB4C-438E-6D97-8C07-03A85BFC6948}"/>
              </a:ext>
            </a:extLst>
          </p:cNvPr>
          <p:cNvSpPr txBox="1"/>
          <p:nvPr/>
        </p:nvSpPr>
        <p:spPr>
          <a:xfrm>
            <a:off x="4388479" y="2208795"/>
            <a:ext cx="3009798" cy="1446550"/>
          </a:xfrm>
          <a:prstGeom prst="rect">
            <a:avLst/>
          </a:prstGeom>
          <a:noFill/>
          <a:effectLst/>
        </p:spPr>
        <p:txBody>
          <a:bodyPr wrap="square" rtlCol="0">
            <a:spAutoFit/>
          </a:bodyPr>
          <a:lstStyle/>
          <a:p>
            <a:r>
              <a:rPr lang="pt-BR" sz="8800" dirty="0">
                <a:solidFill>
                  <a:srgbClr val="007ACC"/>
                </a:solidFill>
              </a:rPr>
              <a:t>Visual</a:t>
            </a:r>
          </a:p>
        </p:txBody>
      </p:sp>
      <p:sp>
        <p:nvSpPr>
          <p:cNvPr id="8" name="CaixaDeTexto 7">
            <a:extLst>
              <a:ext uri="{FF2B5EF4-FFF2-40B4-BE49-F238E27FC236}">
                <a16:creationId xmlns:a16="http://schemas.microsoft.com/office/drawing/2014/main" id="{419C26E7-BF39-371B-2320-4C0AC0A929F4}"/>
              </a:ext>
            </a:extLst>
          </p:cNvPr>
          <p:cNvSpPr txBox="1"/>
          <p:nvPr/>
        </p:nvSpPr>
        <p:spPr>
          <a:xfrm>
            <a:off x="4390331" y="3193680"/>
            <a:ext cx="3140755" cy="1446550"/>
          </a:xfrm>
          <a:prstGeom prst="rect">
            <a:avLst/>
          </a:prstGeom>
          <a:noFill/>
          <a:effectLst/>
        </p:spPr>
        <p:txBody>
          <a:bodyPr wrap="square" rtlCol="0">
            <a:spAutoFit/>
          </a:bodyPr>
          <a:lstStyle/>
          <a:p>
            <a:r>
              <a:rPr lang="pt-BR" sz="8800" dirty="0">
                <a:solidFill>
                  <a:srgbClr val="007ACC"/>
                </a:solidFill>
              </a:rPr>
              <a:t>Studio</a:t>
            </a:r>
          </a:p>
        </p:txBody>
      </p:sp>
      <p:sp>
        <p:nvSpPr>
          <p:cNvPr id="10" name="CaixaDeTexto 9">
            <a:extLst>
              <a:ext uri="{FF2B5EF4-FFF2-40B4-BE49-F238E27FC236}">
                <a16:creationId xmlns:a16="http://schemas.microsoft.com/office/drawing/2014/main" id="{60DDFE29-C3C3-C4F2-D691-9C3ABAF2D4C9}"/>
              </a:ext>
            </a:extLst>
          </p:cNvPr>
          <p:cNvSpPr txBox="1"/>
          <p:nvPr/>
        </p:nvSpPr>
        <p:spPr>
          <a:xfrm>
            <a:off x="4390331" y="4133312"/>
            <a:ext cx="3009798" cy="1446550"/>
          </a:xfrm>
          <a:prstGeom prst="rect">
            <a:avLst/>
          </a:prstGeom>
          <a:noFill/>
          <a:effectLst/>
        </p:spPr>
        <p:txBody>
          <a:bodyPr wrap="square" rtlCol="0">
            <a:spAutoFit/>
          </a:bodyPr>
          <a:lstStyle/>
          <a:p>
            <a:r>
              <a:rPr lang="pt-BR" sz="8800" dirty="0" err="1">
                <a:solidFill>
                  <a:srgbClr val="007ACC"/>
                </a:solidFill>
              </a:rPr>
              <a:t>Code</a:t>
            </a:r>
            <a:endParaRPr lang="pt-BR" sz="8800" dirty="0">
              <a:solidFill>
                <a:srgbClr val="007ACC"/>
              </a:solidFill>
            </a:endParaRPr>
          </a:p>
        </p:txBody>
      </p:sp>
    </p:spTree>
    <p:extLst>
      <p:ext uri="{BB962C8B-B14F-4D97-AF65-F5344CB8AC3E}">
        <p14:creationId xmlns:p14="http://schemas.microsoft.com/office/powerpoint/2010/main" val="24250484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10;&#10;Descrição gerada automaticamente">
            <a:extLst>
              <a:ext uri="{FF2B5EF4-FFF2-40B4-BE49-F238E27FC236}">
                <a16:creationId xmlns:a16="http://schemas.microsoft.com/office/drawing/2014/main" id="{E0AFC452-36FF-EAAB-ADB0-FB268721CD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8128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930773D1-1D02-F8A3-04AE-D77B7D8A29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26477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2349BA0F-B16C-ED49-452F-7D170CF7FC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78397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1AB92-B8B2-D403-6C28-64F746B6CDA8}"/>
              </a:ext>
            </a:extLst>
          </p:cNvPr>
          <p:cNvSpPr>
            <a:spLocks noGrp="1"/>
          </p:cNvSpPr>
          <p:nvPr>
            <p:ph type="title"/>
          </p:nvPr>
        </p:nvSpPr>
        <p:spPr/>
        <p:txBody>
          <a:bodyPr/>
          <a:lstStyle/>
          <a:p>
            <a:endParaRPr lang="pt-BR" dirty="0"/>
          </a:p>
        </p:txBody>
      </p:sp>
      <p:sp>
        <p:nvSpPr>
          <p:cNvPr id="3" name="Espaço Reservado para Conteúdo 2">
            <a:extLst>
              <a:ext uri="{FF2B5EF4-FFF2-40B4-BE49-F238E27FC236}">
                <a16:creationId xmlns:a16="http://schemas.microsoft.com/office/drawing/2014/main" id="{05F7033D-479D-20B2-8D82-1664CE522C7B}"/>
              </a:ext>
            </a:extLst>
          </p:cNvPr>
          <p:cNvSpPr>
            <a:spLocks noGrp="1"/>
          </p:cNvSpPr>
          <p:nvPr>
            <p:ph idx="1"/>
          </p:nvPr>
        </p:nvSpPr>
        <p:spPr/>
        <p:txBody>
          <a:bodyPr/>
          <a:lstStyle/>
          <a:p>
            <a:endParaRPr lang="pt-BR"/>
          </a:p>
        </p:txBody>
      </p:sp>
      <p:pic>
        <p:nvPicPr>
          <p:cNvPr id="5122" name="Picture 2">
            <a:extLst>
              <a:ext uri="{FF2B5EF4-FFF2-40B4-BE49-F238E27FC236}">
                <a16:creationId xmlns:a16="http://schemas.microsoft.com/office/drawing/2014/main" id="{C5EB445C-5912-0EDF-5E6D-BCE8F17FC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577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5079FC71-4081-2AA3-2FC6-5683C0A5A1CE}"/>
              </a:ext>
            </a:extLst>
          </p:cNvPr>
          <p:cNvSpPr/>
          <p:nvPr/>
        </p:nvSpPr>
        <p:spPr>
          <a:xfrm>
            <a:off x="-65314" y="-9259"/>
            <a:ext cx="12344400" cy="6932573"/>
          </a:xfrm>
          <a:prstGeom prst="rect">
            <a:avLst/>
          </a:prstGeom>
          <a:solidFill>
            <a:srgbClr val="1616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Conteúdo 2">
            <a:extLst>
              <a:ext uri="{FF2B5EF4-FFF2-40B4-BE49-F238E27FC236}">
                <a16:creationId xmlns:a16="http://schemas.microsoft.com/office/drawing/2014/main" id="{05F7033D-479D-20B2-8D82-1664CE522C7B}"/>
              </a:ext>
            </a:extLst>
          </p:cNvPr>
          <p:cNvSpPr>
            <a:spLocks noGrp="1"/>
          </p:cNvSpPr>
          <p:nvPr>
            <p:ph idx="1"/>
          </p:nvPr>
        </p:nvSpPr>
        <p:spPr>
          <a:xfrm>
            <a:off x="849086" y="3689319"/>
            <a:ext cx="10515600" cy="2643738"/>
          </a:xfrm>
          <a:effectLst>
            <a:outerShdw blurRad="63500" sx="102000" sy="102000" algn="ctr" rotWithShape="0">
              <a:prstClr val="black">
                <a:alpha val="40000"/>
              </a:prstClr>
            </a:outerShdw>
          </a:effectLst>
        </p:spPr>
        <p:txBody>
          <a:bodyPr>
            <a:normAutofit/>
          </a:bodyPr>
          <a:lstStyle/>
          <a:p>
            <a:r>
              <a:rPr lang="pt-BR" dirty="0">
                <a:solidFill>
                  <a:schemeClr val="bg1"/>
                </a:solidFill>
              </a:rPr>
              <a:t>O Live Server verifica todos os arquivos do projeto, se você alterar até mesmo uma imagem, o navegador vai atualizar. Independe da linguagem utilizado no projeto.</a:t>
            </a:r>
          </a:p>
          <a:p>
            <a:r>
              <a:rPr lang="pt-BR" dirty="0">
                <a:solidFill>
                  <a:schemeClr val="bg1"/>
                </a:solidFill>
              </a:rPr>
              <a:t>Ele é útil para desenvolvimento de front-</a:t>
            </a:r>
            <a:r>
              <a:rPr lang="pt-BR" dirty="0" err="1">
                <a:solidFill>
                  <a:schemeClr val="bg1"/>
                </a:solidFill>
              </a:rPr>
              <a:t>end</a:t>
            </a:r>
            <a:r>
              <a:rPr lang="pt-BR" dirty="0">
                <a:solidFill>
                  <a:schemeClr val="bg1"/>
                </a:solidFill>
              </a:rPr>
              <a:t> (HTML, CSS, </a:t>
            </a:r>
            <a:r>
              <a:rPr lang="pt-BR" dirty="0" err="1">
                <a:solidFill>
                  <a:schemeClr val="bg1"/>
                </a:solidFill>
              </a:rPr>
              <a:t>JavaScript</a:t>
            </a:r>
            <a:r>
              <a:rPr lang="pt-BR" dirty="0">
                <a:solidFill>
                  <a:schemeClr val="bg1"/>
                </a:solidFill>
              </a:rPr>
              <a:t>) porque ele atualiza automaticamente o navegador sempre que um arquivo é salvo.</a:t>
            </a:r>
          </a:p>
        </p:txBody>
      </p:sp>
      <p:pic>
        <p:nvPicPr>
          <p:cNvPr id="6146" name="Picture 2" descr="Live Server">
            <a:extLst>
              <a:ext uri="{FF2B5EF4-FFF2-40B4-BE49-F238E27FC236}">
                <a16:creationId xmlns:a16="http://schemas.microsoft.com/office/drawing/2014/main" id="{EFFB139E-06C4-A30E-94F0-4B0A358A5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219" y="388159"/>
            <a:ext cx="2755641" cy="275564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625D643C-C7DA-6A5B-E7E1-B838B672CE4D}"/>
              </a:ext>
            </a:extLst>
          </p:cNvPr>
          <p:cNvPicPr>
            <a:picLocks noChangeAspect="1"/>
          </p:cNvPicPr>
          <p:nvPr/>
        </p:nvPicPr>
        <p:blipFill>
          <a:blip r:embed="rId3"/>
          <a:stretch>
            <a:fillRect/>
          </a:stretch>
        </p:blipFill>
        <p:spPr>
          <a:xfrm>
            <a:off x="0" y="666888"/>
            <a:ext cx="12192000" cy="2874330"/>
          </a:xfrm>
          <a:prstGeom prst="rect">
            <a:avLst/>
          </a:prstGeom>
        </p:spPr>
      </p:pic>
    </p:spTree>
    <p:extLst>
      <p:ext uri="{BB962C8B-B14F-4D97-AF65-F5344CB8AC3E}">
        <p14:creationId xmlns:p14="http://schemas.microsoft.com/office/powerpoint/2010/main" val="3634387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Mapa&#10;&#10;Descrição gerada automaticamente">
            <a:extLst>
              <a:ext uri="{FF2B5EF4-FFF2-40B4-BE49-F238E27FC236}">
                <a16:creationId xmlns:a16="http://schemas.microsoft.com/office/drawing/2014/main" id="{1418AA39-C934-FC82-6DE6-BF49DDA2D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488" y="637946"/>
            <a:ext cx="8269928" cy="5905094"/>
          </a:xfrm>
          <a:prstGeom prst="rect">
            <a:avLst/>
          </a:prstGeom>
        </p:spPr>
      </p:pic>
    </p:spTree>
    <p:extLst>
      <p:ext uri="{BB962C8B-B14F-4D97-AF65-F5344CB8AC3E}">
        <p14:creationId xmlns:p14="http://schemas.microsoft.com/office/powerpoint/2010/main" val="2726471243"/>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Descrição gerada automaticamente">
            <a:extLst>
              <a:ext uri="{FF2B5EF4-FFF2-40B4-BE49-F238E27FC236}">
                <a16:creationId xmlns:a16="http://schemas.microsoft.com/office/drawing/2014/main" id="{54BFA52E-B038-496F-A8F2-75ADF0736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4" name="Imagem 3">
            <a:extLst>
              <a:ext uri="{FF2B5EF4-FFF2-40B4-BE49-F238E27FC236}">
                <a16:creationId xmlns:a16="http://schemas.microsoft.com/office/drawing/2014/main" id="{8E4A3AC3-7D62-C92C-ED46-B7513B5AEF5B}"/>
              </a:ext>
            </a:extLst>
          </p:cNvPr>
          <p:cNvPicPr>
            <a:picLocks noChangeAspect="1"/>
          </p:cNvPicPr>
          <p:nvPr/>
        </p:nvPicPr>
        <p:blipFill>
          <a:blip r:embed="rId3"/>
          <a:stretch>
            <a:fillRect/>
          </a:stretch>
        </p:blipFill>
        <p:spPr>
          <a:xfrm>
            <a:off x="1" y="0"/>
            <a:ext cx="12192000" cy="6858000"/>
          </a:xfrm>
          <a:prstGeom prst="rect">
            <a:avLst/>
          </a:prstGeom>
        </p:spPr>
      </p:pic>
      <p:sp>
        <p:nvSpPr>
          <p:cNvPr id="6" name="Retângulo 5">
            <a:extLst>
              <a:ext uri="{FF2B5EF4-FFF2-40B4-BE49-F238E27FC236}">
                <a16:creationId xmlns:a16="http://schemas.microsoft.com/office/drawing/2014/main" id="{CA0A9A89-0497-00EA-B240-19EE4BE83E70}"/>
              </a:ext>
            </a:extLst>
          </p:cNvPr>
          <p:cNvSpPr/>
          <p:nvPr/>
        </p:nvSpPr>
        <p:spPr>
          <a:xfrm>
            <a:off x="403122" y="904567"/>
            <a:ext cx="3814917" cy="5801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9301255"/>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Descrição gerada automaticamente">
            <a:extLst>
              <a:ext uri="{FF2B5EF4-FFF2-40B4-BE49-F238E27FC236}">
                <a16:creationId xmlns:a16="http://schemas.microsoft.com/office/drawing/2014/main" id="{54BFA52E-B038-496F-A8F2-75ADF0736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5" name="Imagem 4">
            <a:extLst>
              <a:ext uri="{FF2B5EF4-FFF2-40B4-BE49-F238E27FC236}">
                <a16:creationId xmlns:a16="http://schemas.microsoft.com/office/drawing/2014/main" id="{0EB39E06-DDE4-F68B-5F9B-1EA5C2B333C4}"/>
              </a:ext>
            </a:extLst>
          </p:cNvPr>
          <p:cNvPicPr>
            <a:picLocks noChangeAspect="1"/>
          </p:cNvPicPr>
          <p:nvPr/>
        </p:nvPicPr>
        <p:blipFill>
          <a:blip r:embed="rId3"/>
          <a:stretch>
            <a:fillRect/>
          </a:stretch>
        </p:blipFill>
        <p:spPr>
          <a:xfrm>
            <a:off x="1423627" y="1897626"/>
            <a:ext cx="9533271" cy="2448233"/>
          </a:xfrm>
          <a:prstGeom prst="rect">
            <a:avLst/>
          </a:prstGeom>
        </p:spPr>
      </p:pic>
      <p:sp>
        <p:nvSpPr>
          <p:cNvPr id="6" name="Retângulo 5">
            <a:extLst>
              <a:ext uri="{FF2B5EF4-FFF2-40B4-BE49-F238E27FC236}">
                <a16:creationId xmlns:a16="http://schemas.microsoft.com/office/drawing/2014/main" id="{CA0A9A89-0497-00EA-B240-19EE4BE83E70}"/>
              </a:ext>
            </a:extLst>
          </p:cNvPr>
          <p:cNvSpPr/>
          <p:nvPr/>
        </p:nvSpPr>
        <p:spPr>
          <a:xfrm>
            <a:off x="6990736" y="3873911"/>
            <a:ext cx="1356851" cy="373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Cima 6">
            <a:extLst>
              <a:ext uri="{FF2B5EF4-FFF2-40B4-BE49-F238E27FC236}">
                <a16:creationId xmlns:a16="http://schemas.microsoft.com/office/drawing/2014/main" id="{D4080FA3-416C-4C6C-CE86-5D26469FEA37}"/>
              </a:ext>
            </a:extLst>
          </p:cNvPr>
          <p:cNvSpPr/>
          <p:nvPr/>
        </p:nvSpPr>
        <p:spPr>
          <a:xfrm rot="2312368">
            <a:off x="6769481" y="4302742"/>
            <a:ext cx="442510" cy="1661652"/>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9334040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Padrão do plano de fundo&#10;&#10;Descrição gerada automaticamente">
            <a:extLst>
              <a:ext uri="{FF2B5EF4-FFF2-40B4-BE49-F238E27FC236}">
                <a16:creationId xmlns:a16="http://schemas.microsoft.com/office/drawing/2014/main" id="{ECC7A4F8-DC4E-36DD-08E2-07C08580BFF8}"/>
              </a:ext>
            </a:extLst>
          </p:cNvPr>
          <p:cNvPicPr>
            <a:picLocks noChangeAspect="1"/>
          </p:cNvPicPr>
          <p:nvPr/>
        </p:nvPicPr>
        <p:blipFill>
          <a:blip r:embed="rId2"/>
          <a:stretch>
            <a:fillRect/>
          </a:stretch>
        </p:blipFill>
        <p:spPr>
          <a:xfrm>
            <a:off x="0" y="0"/>
            <a:ext cx="12192000" cy="6859404"/>
          </a:xfrm>
          <a:prstGeom prst="rect">
            <a:avLst/>
          </a:prstGeom>
        </p:spPr>
      </p:pic>
      <p:pic>
        <p:nvPicPr>
          <p:cNvPr id="2050" name="Picture 2">
            <a:extLst>
              <a:ext uri="{FF2B5EF4-FFF2-40B4-BE49-F238E27FC236}">
                <a16:creationId xmlns:a16="http://schemas.microsoft.com/office/drawing/2014/main" id="{42203A20-6080-7CA7-9F3A-BE79AC521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142" y="734639"/>
            <a:ext cx="4177929" cy="417792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E212D46-8494-BEE1-34E9-7A5D2880D9DD}"/>
              </a:ext>
            </a:extLst>
          </p:cNvPr>
          <p:cNvSpPr txBox="1"/>
          <p:nvPr/>
        </p:nvSpPr>
        <p:spPr>
          <a:xfrm>
            <a:off x="1012961" y="599345"/>
            <a:ext cx="1847849" cy="1107996"/>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6600" dirty="0" err="1">
                <a:solidFill>
                  <a:schemeClr val="bg1">
                    <a:lumMod val="95000"/>
                  </a:schemeClr>
                </a:solidFill>
                <a:latin typeface="Gotham Black" pitchFamily="50" charset="0"/>
              </a:rPr>
              <a:t>Tag</a:t>
            </a:r>
            <a:endParaRPr lang="pt-BR" sz="6600" dirty="0">
              <a:solidFill>
                <a:schemeClr val="bg1">
                  <a:lumMod val="95000"/>
                </a:schemeClr>
              </a:solidFill>
              <a:latin typeface="Gotham Black" pitchFamily="50" charset="0"/>
            </a:endParaRPr>
          </a:p>
        </p:txBody>
      </p:sp>
      <p:sp>
        <p:nvSpPr>
          <p:cNvPr id="9" name="CaixaDeTexto 8">
            <a:extLst>
              <a:ext uri="{FF2B5EF4-FFF2-40B4-BE49-F238E27FC236}">
                <a16:creationId xmlns:a16="http://schemas.microsoft.com/office/drawing/2014/main" id="{B35676E3-031F-C1A8-EA2B-EDD172758DCB}"/>
              </a:ext>
            </a:extLst>
          </p:cNvPr>
          <p:cNvSpPr txBox="1"/>
          <p:nvPr/>
        </p:nvSpPr>
        <p:spPr>
          <a:xfrm>
            <a:off x="1688319" y="1427874"/>
            <a:ext cx="3826073" cy="1862048"/>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11500" dirty="0">
                <a:solidFill>
                  <a:schemeClr val="bg1">
                    <a:lumMod val="95000"/>
                  </a:schemeClr>
                </a:solidFill>
                <a:latin typeface="Gotham Black" pitchFamily="50" charset="0"/>
              </a:rPr>
              <a:t>Link</a:t>
            </a:r>
          </a:p>
        </p:txBody>
      </p:sp>
      <p:grpSp>
        <p:nvGrpSpPr>
          <p:cNvPr id="19" name="Agrupar 18">
            <a:extLst>
              <a:ext uri="{FF2B5EF4-FFF2-40B4-BE49-F238E27FC236}">
                <a16:creationId xmlns:a16="http://schemas.microsoft.com/office/drawing/2014/main" id="{E7E0F27C-7B95-4EE9-A0B5-FCB3C907BF99}"/>
              </a:ext>
            </a:extLst>
          </p:cNvPr>
          <p:cNvGrpSpPr/>
          <p:nvPr/>
        </p:nvGrpSpPr>
        <p:grpSpPr>
          <a:xfrm>
            <a:off x="1075813" y="4497016"/>
            <a:ext cx="6773281" cy="1513840"/>
            <a:chOff x="1075813" y="4497016"/>
            <a:chExt cx="6773281" cy="1513840"/>
          </a:xfrm>
        </p:grpSpPr>
        <p:grpSp>
          <p:nvGrpSpPr>
            <p:cNvPr id="18" name="Agrupar 17">
              <a:extLst>
                <a:ext uri="{FF2B5EF4-FFF2-40B4-BE49-F238E27FC236}">
                  <a16:creationId xmlns:a16="http://schemas.microsoft.com/office/drawing/2014/main" id="{DB30DD64-658C-E337-E286-938594E21E6D}"/>
                </a:ext>
              </a:extLst>
            </p:cNvPr>
            <p:cNvGrpSpPr/>
            <p:nvPr/>
          </p:nvGrpSpPr>
          <p:grpSpPr>
            <a:xfrm>
              <a:off x="1075813" y="4497016"/>
              <a:ext cx="5197783" cy="1513840"/>
              <a:chOff x="1844739" y="4444374"/>
              <a:chExt cx="5197783" cy="1513840"/>
            </a:xfrm>
            <a:effectLst>
              <a:outerShdw blurRad="50800" dist="38100" dir="8100000" algn="tr" rotWithShape="0">
                <a:prstClr val="black">
                  <a:alpha val="40000"/>
                </a:prstClr>
              </a:outerShdw>
            </a:effectLst>
          </p:grpSpPr>
          <p:pic>
            <p:nvPicPr>
              <p:cNvPr id="15" name="Imagem 14" descr="Ícone&#10;&#10;Descrição gerada automaticamente">
                <a:extLst>
                  <a:ext uri="{FF2B5EF4-FFF2-40B4-BE49-F238E27FC236}">
                    <a16:creationId xmlns:a16="http://schemas.microsoft.com/office/drawing/2014/main" id="{1ECA36DC-A33C-149D-E9D2-DCD426790F37}"/>
                  </a:ext>
                </a:extLst>
              </p:cNvPr>
              <p:cNvPicPr>
                <a:picLocks noChangeAspect="1"/>
              </p:cNvPicPr>
              <p:nvPr/>
            </p:nvPicPr>
            <p:blipFill>
              <a:blip r:embed="rId4"/>
              <a:stretch>
                <a:fillRect/>
              </a:stretch>
            </p:blipFill>
            <p:spPr>
              <a:xfrm>
                <a:off x="1844739" y="4444374"/>
                <a:ext cx="1432147" cy="1432147"/>
              </a:xfrm>
              <a:prstGeom prst="rect">
                <a:avLst/>
              </a:prstGeom>
            </p:spPr>
          </p:pic>
          <p:pic>
            <p:nvPicPr>
              <p:cNvPr id="17" name="Imagem 16" descr="Texto, Ícone&#10;&#10;Descrição gerada automaticamente">
                <a:extLst>
                  <a:ext uri="{FF2B5EF4-FFF2-40B4-BE49-F238E27FC236}">
                    <a16:creationId xmlns:a16="http://schemas.microsoft.com/office/drawing/2014/main" id="{56D6669B-9ED6-F360-C049-42E4758DDEBD}"/>
                  </a:ext>
                </a:extLst>
              </p:cNvPr>
              <p:cNvPicPr>
                <a:picLocks noChangeAspect="1"/>
              </p:cNvPicPr>
              <p:nvPr/>
            </p:nvPicPr>
            <p:blipFill>
              <a:blip r:embed="rId5"/>
              <a:stretch>
                <a:fillRect/>
              </a:stretch>
            </p:blipFill>
            <p:spPr>
              <a:xfrm>
                <a:off x="3675981" y="4446460"/>
                <a:ext cx="1335931" cy="1430062"/>
              </a:xfrm>
              <a:prstGeom prst="rect">
                <a:avLst/>
              </a:prstGeom>
            </p:spPr>
          </p:pic>
          <p:pic>
            <p:nvPicPr>
              <p:cNvPr id="2052" name="Picture 4" descr="Formato de arquivo gif - ícones de arquivos e pastas grátis">
                <a:extLst>
                  <a:ext uri="{FF2B5EF4-FFF2-40B4-BE49-F238E27FC236}">
                    <a16:creationId xmlns:a16="http://schemas.microsoft.com/office/drawing/2014/main" id="{4606FABD-A596-8224-049E-E6045233F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8682" y="4444374"/>
                <a:ext cx="1513840" cy="151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Svg - ícones de interface grátis">
              <a:extLst>
                <a:ext uri="{FF2B5EF4-FFF2-40B4-BE49-F238E27FC236}">
                  <a16:creationId xmlns:a16="http://schemas.microsoft.com/office/drawing/2014/main" id="{8D29BF46-E684-5752-BF2B-9BDF6AD51B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4782" y="4584316"/>
              <a:ext cx="1354312" cy="13543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9446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avião, flor, escuro, homem&#10;&#10;Descrição gerada automaticamente">
            <a:extLst>
              <a:ext uri="{FF2B5EF4-FFF2-40B4-BE49-F238E27FC236}">
                <a16:creationId xmlns:a16="http://schemas.microsoft.com/office/drawing/2014/main" id="{FC3B4E0C-13DB-EBF5-2B26-7AB060CB8F55}"/>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pic>
        <p:nvPicPr>
          <p:cNvPr id="8" name="Imagem 7" descr="Interface gráfica do usuário, Texto&#10;&#10;Descrição gerada automaticamente">
            <a:extLst>
              <a:ext uri="{FF2B5EF4-FFF2-40B4-BE49-F238E27FC236}">
                <a16:creationId xmlns:a16="http://schemas.microsoft.com/office/drawing/2014/main" id="{7640E8B4-F9A7-DBD9-BB62-6C0CFF7A5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60" y="3269392"/>
            <a:ext cx="11497296" cy="1828906"/>
          </a:xfrm>
          <a:prstGeom prst="rect">
            <a:avLst/>
          </a:prstGeom>
        </p:spPr>
      </p:pic>
      <p:pic>
        <p:nvPicPr>
          <p:cNvPr id="12" name="Picture 6" descr="Logo HTML5">
            <a:extLst>
              <a:ext uri="{FF2B5EF4-FFF2-40B4-BE49-F238E27FC236}">
                <a16:creationId xmlns:a16="http://schemas.microsoft.com/office/drawing/2014/main" id="{0F4E687E-A00E-55D8-08BB-307AB4DFB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960" y="1815763"/>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CBBD223-3312-88EA-3A48-BB220AE89C53}"/>
              </a:ext>
            </a:extLst>
          </p:cNvPr>
          <p:cNvSpPr>
            <a:spLocks noGrp="1"/>
          </p:cNvSpPr>
          <p:nvPr>
            <p:ph type="title"/>
          </p:nvPr>
        </p:nvSpPr>
        <p:spPr>
          <a:xfrm>
            <a:off x="1765818" y="680606"/>
            <a:ext cx="9220200" cy="1325563"/>
          </a:xfrm>
        </p:spPr>
        <p:txBody>
          <a:bodyPr>
            <a:normAutofit/>
          </a:bodyPr>
          <a:lstStyle/>
          <a:p>
            <a:r>
              <a:rPr lang="pt-BR" sz="3600" dirty="0"/>
              <a:t>As </a:t>
            </a:r>
            <a:r>
              <a:rPr lang="pt-BR" sz="3600" dirty="0" err="1"/>
              <a:t>tags</a:t>
            </a:r>
            <a:r>
              <a:rPr lang="pt-BR" sz="3600" dirty="0"/>
              <a:t> também podem ter atributos e valores, que vão configurar seu comportamento:</a:t>
            </a:r>
          </a:p>
        </p:txBody>
      </p:sp>
    </p:spTree>
    <p:extLst>
      <p:ext uri="{BB962C8B-B14F-4D97-AF65-F5344CB8AC3E}">
        <p14:creationId xmlns:p14="http://schemas.microsoft.com/office/powerpoint/2010/main" val="324860306"/>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avião, flor, escuro, homem&#10;&#10;Descrição gerada automaticamente">
            <a:extLst>
              <a:ext uri="{FF2B5EF4-FFF2-40B4-BE49-F238E27FC236}">
                <a16:creationId xmlns:a16="http://schemas.microsoft.com/office/drawing/2014/main" id="{FC3B4E0C-13DB-EBF5-2B26-7AB060CB8F55}"/>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pic>
        <p:nvPicPr>
          <p:cNvPr id="12" name="Picture 6" descr="Logo HTML5">
            <a:extLst>
              <a:ext uri="{FF2B5EF4-FFF2-40B4-BE49-F238E27FC236}">
                <a16:creationId xmlns:a16="http://schemas.microsoft.com/office/drawing/2014/main" id="{0F4E687E-A00E-55D8-08BB-307AB4DFB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60" y="1815763"/>
            <a:ext cx="1372111" cy="137211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CBBD223-3312-88EA-3A48-BB220AE89C53}"/>
              </a:ext>
            </a:extLst>
          </p:cNvPr>
          <p:cNvSpPr>
            <a:spLocks noGrp="1"/>
          </p:cNvSpPr>
          <p:nvPr>
            <p:ph type="title"/>
          </p:nvPr>
        </p:nvSpPr>
        <p:spPr>
          <a:xfrm>
            <a:off x="1905777" y="1502229"/>
            <a:ext cx="9220200" cy="1926771"/>
          </a:xfrm>
        </p:spPr>
        <p:txBody>
          <a:bodyPr>
            <a:normAutofit fontScale="90000"/>
          </a:bodyPr>
          <a:lstStyle/>
          <a:p>
            <a:pPr algn="just"/>
            <a:r>
              <a:rPr lang="pt-BR" sz="3600" dirty="0">
                <a:solidFill>
                  <a:schemeClr val="accent1">
                    <a:lumMod val="50000"/>
                  </a:schemeClr>
                </a:solidFill>
              </a:rPr>
              <a:t>Para realizar um link, podemos chamar as </a:t>
            </a:r>
            <a:r>
              <a:rPr lang="pt-BR" sz="3600" dirty="0" err="1">
                <a:solidFill>
                  <a:schemeClr val="accent1">
                    <a:lumMod val="50000"/>
                  </a:schemeClr>
                </a:solidFill>
              </a:rPr>
              <a:t>tags</a:t>
            </a:r>
            <a:r>
              <a:rPr lang="pt-BR" sz="3600" dirty="0">
                <a:solidFill>
                  <a:schemeClr val="accent1">
                    <a:lumMod val="50000"/>
                  </a:schemeClr>
                </a:solidFill>
              </a:rPr>
              <a:t> &lt;a&gt;&lt;/a&gt; com o atributo </a:t>
            </a:r>
            <a:r>
              <a:rPr lang="pt-BR" sz="3600" dirty="0" err="1">
                <a:solidFill>
                  <a:schemeClr val="accent1">
                    <a:lumMod val="50000"/>
                  </a:schemeClr>
                </a:solidFill>
              </a:rPr>
              <a:t>href</a:t>
            </a:r>
            <a:r>
              <a:rPr lang="pt-BR" sz="3600" dirty="0">
                <a:solidFill>
                  <a:schemeClr val="accent1">
                    <a:lumMod val="50000"/>
                  </a:schemeClr>
                </a:solidFill>
              </a:rPr>
              <a:t>. Por exemplo, caso você queira criar um link no seu texto que redirecione à página inicial do google:</a:t>
            </a:r>
          </a:p>
        </p:txBody>
      </p:sp>
      <p:sp>
        <p:nvSpPr>
          <p:cNvPr id="3" name="Retângulo: Cantos Arredondados 2">
            <a:extLst>
              <a:ext uri="{FF2B5EF4-FFF2-40B4-BE49-F238E27FC236}">
                <a16:creationId xmlns:a16="http://schemas.microsoft.com/office/drawing/2014/main" id="{00329D30-8AFC-961A-71D6-A315281EF130}"/>
              </a:ext>
            </a:extLst>
          </p:cNvPr>
          <p:cNvSpPr/>
          <p:nvPr/>
        </p:nvSpPr>
        <p:spPr>
          <a:xfrm>
            <a:off x="309960" y="4392176"/>
            <a:ext cx="11465273" cy="49244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0EAB3E2-0B5C-99E0-B8E0-F496556132DE}"/>
              </a:ext>
            </a:extLst>
          </p:cNvPr>
          <p:cNvSpPr txBox="1"/>
          <p:nvPr/>
        </p:nvSpPr>
        <p:spPr>
          <a:xfrm>
            <a:off x="309960" y="4382845"/>
            <a:ext cx="11754521" cy="492443"/>
          </a:xfrm>
          <a:prstGeom prst="rect">
            <a:avLst/>
          </a:prstGeom>
          <a:noFill/>
        </p:spPr>
        <p:txBody>
          <a:bodyPr wrap="square">
            <a:spAutoFit/>
          </a:bodyPr>
          <a:lstStyle/>
          <a:p>
            <a:r>
              <a:rPr lang="pt-BR" sz="2600" dirty="0"/>
              <a:t>&lt;p&gt;</a:t>
            </a:r>
            <a:r>
              <a:rPr lang="pt-BR" sz="2600" dirty="0">
                <a:solidFill>
                  <a:schemeClr val="accent1"/>
                </a:solidFill>
              </a:rPr>
              <a:t>Para acessar o Google</a:t>
            </a:r>
            <a:r>
              <a:rPr lang="pt-BR" sz="2600" dirty="0"/>
              <a:t>, &lt;a </a:t>
            </a:r>
            <a:r>
              <a:rPr lang="pt-BR" sz="2600" dirty="0" err="1"/>
              <a:t>href</a:t>
            </a:r>
            <a:r>
              <a:rPr lang="pt-BR" sz="2600" dirty="0"/>
              <a:t>="</a:t>
            </a:r>
            <a:r>
              <a:rPr lang="pt-BR" sz="2600" dirty="0">
                <a:solidFill>
                  <a:srgbClr val="C00000"/>
                </a:solidFill>
              </a:rPr>
              <a:t>https://www.google.com</a:t>
            </a:r>
            <a:r>
              <a:rPr lang="pt-BR" sz="2600" dirty="0"/>
              <a:t>"&gt;</a:t>
            </a:r>
            <a:r>
              <a:rPr lang="pt-BR" sz="2600" dirty="0">
                <a:solidFill>
                  <a:schemeClr val="accent1"/>
                </a:solidFill>
              </a:rPr>
              <a:t>clique aqui.</a:t>
            </a:r>
            <a:r>
              <a:rPr lang="pt-BR" sz="2600" dirty="0"/>
              <a:t>&lt;/a&gt;&lt;/p&gt;</a:t>
            </a:r>
          </a:p>
        </p:txBody>
      </p:sp>
    </p:spTree>
    <p:extLst>
      <p:ext uri="{BB962C8B-B14F-4D97-AF65-F5344CB8AC3E}">
        <p14:creationId xmlns:p14="http://schemas.microsoft.com/office/powerpoint/2010/main" val="1838618005"/>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Padrão do plano de fundo&#10;&#10;Descrição gerada automaticamente">
            <a:extLst>
              <a:ext uri="{FF2B5EF4-FFF2-40B4-BE49-F238E27FC236}">
                <a16:creationId xmlns:a16="http://schemas.microsoft.com/office/drawing/2014/main" id="{ECC7A4F8-DC4E-36DD-08E2-07C08580BFF8}"/>
              </a:ext>
            </a:extLst>
          </p:cNvPr>
          <p:cNvPicPr>
            <a:picLocks noChangeAspect="1"/>
          </p:cNvPicPr>
          <p:nvPr/>
        </p:nvPicPr>
        <p:blipFill>
          <a:blip r:embed="rId2"/>
          <a:stretch>
            <a:fillRect/>
          </a:stretch>
        </p:blipFill>
        <p:spPr>
          <a:xfrm>
            <a:off x="0" y="0"/>
            <a:ext cx="12192000" cy="6859404"/>
          </a:xfrm>
          <a:prstGeom prst="rect">
            <a:avLst/>
          </a:prstGeom>
        </p:spPr>
      </p:pic>
      <p:pic>
        <p:nvPicPr>
          <p:cNvPr id="2050" name="Picture 2">
            <a:extLst>
              <a:ext uri="{FF2B5EF4-FFF2-40B4-BE49-F238E27FC236}">
                <a16:creationId xmlns:a16="http://schemas.microsoft.com/office/drawing/2014/main" id="{42203A20-6080-7CA7-9F3A-BE79AC521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142" y="734639"/>
            <a:ext cx="4177929" cy="417792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E212D46-8494-BEE1-34E9-7A5D2880D9DD}"/>
              </a:ext>
            </a:extLst>
          </p:cNvPr>
          <p:cNvSpPr txBox="1"/>
          <p:nvPr/>
        </p:nvSpPr>
        <p:spPr>
          <a:xfrm>
            <a:off x="1012961" y="599345"/>
            <a:ext cx="1847849" cy="1107996"/>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6600" dirty="0" err="1">
                <a:solidFill>
                  <a:schemeClr val="bg1">
                    <a:lumMod val="95000"/>
                  </a:schemeClr>
                </a:solidFill>
                <a:latin typeface="Gotham Black" pitchFamily="50" charset="0"/>
              </a:rPr>
              <a:t>Tag</a:t>
            </a:r>
            <a:endParaRPr lang="pt-BR" sz="6600" dirty="0">
              <a:solidFill>
                <a:schemeClr val="bg1">
                  <a:lumMod val="95000"/>
                </a:schemeClr>
              </a:solidFill>
              <a:latin typeface="Gotham Black" pitchFamily="50" charset="0"/>
            </a:endParaRPr>
          </a:p>
        </p:txBody>
      </p:sp>
      <p:sp>
        <p:nvSpPr>
          <p:cNvPr id="9" name="CaixaDeTexto 8">
            <a:extLst>
              <a:ext uri="{FF2B5EF4-FFF2-40B4-BE49-F238E27FC236}">
                <a16:creationId xmlns:a16="http://schemas.microsoft.com/office/drawing/2014/main" id="{B35676E3-031F-C1A8-EA2B-EDD172758DCB}"/>
              </a:ext>
            </a:extLst>
          </p:cNvPr>
          <p:cNvSpPr txBox="1"/>
          <p:nvPr/>
        </p:nvSpPr>
        <p:spPr>
          <a:xfrm>
            <a:off x="596638" y="1280805"/>
            <a:ext cx="6604866" cy="3631763"/>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11500" dirty="0">
                <a:solidFill>
                  <a:schemeClr val="bg1">
                    <a:lumMod val="95000"/>
                  </a:schemeClr>
                </a:solidFill>
                <a:latin typeface="Gotham Black" pitchFamily="50" charset="0"/>
              </a:rPr>
              <a:t>Imagens</a:t>
            </a:r>
          </a:p>
        </p:txBody>
      </p:sp>
      <p:grpSp>
        <p:nvGrpSpPr>
          <p:cNvPr id="19" name="Agrupar 18">
            <a:extLst>
              <a:ext uri="{FF2B5EF4-FFF2-40B4-BE49-F238E27FC236}">
                <a16:creationId xmlns:a16="http://schemas.microsoft.com/office/drawing/2014/main" id="{E7E0F27C-7B95-4EE9-A0B5-FCB3C907BF99}"/>
              </a:ext>
            </a:extLst>
          </p:cNvPr>
          <p:cNvGrpSpPr/>
          <p:nvPr/>
        </p:nvGrpSpPr>
        <p:grpSpPr>
          <a:xfrm>
            <a:off x="1075813" y="4497016"/>
            <a:ext cx="6773281" cy="1513840"/>
            <a:chOff x="1075813" y="4497016"/>
            <a:chExt cx="6773281" cy="1513840"/>
          </a:xfrm>
        </p:grpSpPr>
        <p:grpSp>
          <p:nvGrpSpPr>
            <p:cNvPr id="18" name="Agrupar 17">
              <a:extLst>
                <a:ext uri="{FF2B5EF4-FFF2-40B4-BE49-F238E27FC236}">
                  <a16:creationId xmlns:a16="http://schemas.microsoft.com/office/drawing/2014/main" id="{DB30DD64-658C-E337-E286-938594E21E6D}"/>
                </a:ext>
              </a:extLst>
            </p:cNvPr>
            <p:cNvGrpSpPr/>
            <p:nvPr/>
          </p:nvGrpSpPr>
          <p:grpSpPr>
            <a:xfrm>
              <a:off x="1075813" y="4497016"/>
              <a:ext cx="5197783" cy="1513840"/>
              <a:chOff x="1844739" y="4444374"/>
              <a:chExt cx="5197783" cy="1513840"/>
            </a:xfrm>
            <a:effectLst>
              <a:outerShdw blurRad="50800" dist="38100" dir="8100000" algn="tr" rotWithShape="0">
                <a:prstClr val="black">
                  <a:alpha val="40000"/>
                </a:prstClr>
              </a:outerShdw>
            </a:effectLst>
          </p:grpSpPr>
          <p:pic>
            <p:nvPicPr>
              <p:cNvPr id="15" name="Imagem 14" descr="Ícone&#10;&#10;Descrição gerada automaticamente">
                <a:extLst>
                  <a:ext uri="{FF2B5EF4-FFF2-40B4-BE49-F238E27FC236}">
                    <a16:creationId xmlns:a16="http://schemas.microsoft.com/office/drawing/2014/main" id="{1ECA36DC-A33C-149D-E9D2-DCD426790F37}"/>
                  </a:ext>
                </a:extLst>
              </p:cNvPr>
              <p:cNvPicPr>
                <a:picLocks noChangeAspect="1"/>
              </p:cNvPicPr>
              <p:nvPr/>
            </p:nvPicPr>
            <p:blipFill>
              <a:blip r:embed="rId4"/>
              <a:stretch>
                <a:fillRect/>
              </a:stretch>
            </p:blipFill>
            <p:spPr>
              <a:xfrm>
                <a:off x="1844739" y="4444374"/>
                <a:ext cx="1432147" cy="1432147"/>
              </a:xfrm>
              <a:prstGeom prst="rect">
                <a:avLst/>
              </a:prstGeom>
            </p:spPr>
          </p:pic>
          <p:pic>
            <p:nvPicPr>
              <p:cNvPr id="17" name="Imagem 16" descr="Texto, Ícone&#10;&#10;Descrição gerada automaticamente">
                <a:extLst>
                  <a:ext uri="{FF2B5EF4-FFF2-40B4-BE49-F238E27FC236}">
                    <a16:creationId xmlns:a16="http://schemas.microsoft.com/office/drawing/2014/main" id="{56D6669B-9ED6-F360-C049-42E4758DDEBD}"/>
                  </a:ext>
                </a:extLst>
              </p:cNvPr>
              <p:cNvPicPr>
                <a:picLocks noChangeAspect="1"/>
              </p:cNvPicPr>
              <p:nvPr/>
            </p:nvPicPr>
            <p:blipFill>
              <a:blip r:embed="rId5"/>
              <a:stretch>
                <a:fillRect/>
              </a:stretch>
            </p:blipFill>
            <p:spPr>
              <a:xfrm>
                <a:off x="3675981" y="4446460"/>
                <a:ext cx="1335931" cy="1430062"/>
              </a:xfrm>
              <a:prstGeom prst="rect">
                <a:avLst/>
              </a:prstGeom>
            </p:spPr>
          </p:pic>
          <p:pic>
            <p:nvPicPr>
              <p:cNvPr id="2052" name="Picture 4" descr="Formato de arquivo gif - ícones de arquivos e pastas grátis">
                <a:extLst>
                  <a:ext uri="{FF2B5EF4-FFF2-40B4-BE49-F238E27FC236}">
                    <a16:creationId xmlns:a16="http://schemas.microsoft.com/office/drawing/2014/main" id="{4606FABD-A596-8224-049E-E6045233F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8682" y="4444374"/>
                <a:ext cx="1513840" cy="151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Svg - ícones de interface grátis">
              <a:extLst>
                <a:ext uri="{FF2B5EF4-FFF2-40B4-BE49-F238E27FC236}">
                  <a16:creationId xmlns:a16="http://schemas.microsoft.com/office/drawing/2014/main" id="{8D29BF46-E684-5752-BF2B-9BDF6AD51B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4782" y="4584316"/>
              <a:ext cx="1354312" cy="13543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378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D26572-FB1D-3631-4553-96CC2393BEAB}"/>
              </a:ext>
            </a:extLst>
          </p:cNvPr>
          <p:cNvSpPr>
            <a:spLocks noGrp="1"/>
          </p:cNvSpPr>
          <p:nvPr>
            <p:ph type="title"/>
          </p:nvPr>
        </p:nvSpPr>
        <p:spPr>
          <a:xfrm>
            <a:off x="838200" y="365126"/>
            <a:ext cx="3715139" cy="689234"/>
          </a:xfrm>
        </p:spPr>
        <p:txBody>
          <a:bodyPr>
            <a:normAutofit fontScale="90000"/>
          </a:bodyPr>
          <a:lstStyle/>
          <a:p>
            <a:r>
              <a:rPr lang="pt-BR" dirty="0"/>
              <a:t>Direitos autorais </a:t>
            </a:r>
          </a:p>
        </p:txBody>
      </p:sp>
      <p:sp>
        <p:nvSpPr>
          <p:cNvPr id="3" name="Espaço Reservado para Conteúdo 2">
            <a:extLst>
              <a:ext uri="{FF2B5EF4-FFF2-40B4-BE49-F238E27FC236}">
                <a16:creationId xmlns:a16="http://schemas.microsoft.com/office/drawing/2014/main" id="{55961B03-0E3E-6CD5-7026-E5F8343CF250}"/>
              </a:ext>
            </a:extLst>
          </p:cNvPr>
          <p:cNvSpPr>
            <a:spLocks noGrp="1"/>
          </p:cNvSpPr>
          <p:nvPr>
            <p:ph idx="1"/>
          </p:nvPr>
        </p:nvSpPr>
        <p:spPr>
          <a:xfrm>
            <a:off x="838200" y="1155765"/>
            <a:ext cx="10759752" cy="4237329"/>
          </a:xfrm>
        </p:spPr>
        <p:txBody>
          <a:bodyPr>
            <a:noAutofit/>
          </a:bodyPr>
          <a:lstStyle/>
          <a:p>
            <a:pPr marL="0" indent="0" algn="just">
              <a:buNone/>
            </a:pPr>
            <a:r>
              <a:rPr lang="pt-BR" sz="2600" dirty="0"/>
              <a:t>Para que você seja profissionalmente capaz de criar sites com imagens que não vão gerar processos, existem quatro maneiras simples:</a:t>
            </a:r>
          </a:p>
          <a:p>
            <a:pPr marL="0" indent="0" algn="just">
              <a:buNone/>
            </a:pPr>
            <a:endParaRPr lang="pt-BR" sz="2200" dirty="0"/>
          </a:p>
          <a:p>
            <a:pPr algn="just"/>
            <a:r>
              <a:rPr lang="pt-BR" sz="2200" dirty="0"/>
              <a:t>Seja o criador da própria arte. </a:t>
            </a:r>
          </a:p>
          <a:p>
            <a:pPr algn="just"/>
            <a:r>
              <a:rPr lang="pt-BR" sz="2200" dirty="0"/>
              <a:t>Consiga uma autorização legal de quem é o detentor dos direitos autorais. </a:t>
            </a:r>
          </a:p>
          <a:p>
            <a:pPr algn="just"/>
            <a:r>
              <a:rPr lang="pt-BR" sz="2200" dirty="0"/>
              <a:t>Compre o direito de usar a imagem. Existem vários sites como o </a:t>
            </a:r>
            <a:r>
              <a:rPr lang="pt-BR" sz="2200" dirty="0" err="1"/>
              <a:t>iStockPhoto</a:t>
            </a:r>
            <a:r>
              <a:rPr lang="pt-BR" sz="2200" dirty="0"/>
              <a:t>, </a:t>
            </a:r>
            <a:r>
              <a:rPr lang="pt-BR" sz="2200" dirty="0" err="1"/>
              <a:t>DepositPhotos</a:t>
            </a:r>
            <a:r>
              <a:rPr lang="pt-BR" sz="2200" dirty="0"/>
              <a:t>, </a:t>
            </a:r>
            <a:r>
              <a:rPr lang="pt-BR" sz="2200" dirty="0" err="1"/>
              <a:t>ShutterStock</a:t>
            </a:r>
            <a:r>
              <a:rPr lang="pt-BR" sz="2200" dirty="0"/>
              <a:t>, etc. Só fica de olho aberto e leia as regras, pois na maioria dos casos essa imagem que você comprou só pode ser usada uma única vez ou em um único projeto.</a:t>
            </a:r>
          </a:p>
          <a:p>
            <a:pPr algn="just"/>
            <a:r>
              <a:rPr lang="pt-BR" sz="2200" dirty="0"/>
              <a:t>Use imagens de domínio público, pois essas você tem a liberdade de colocar no seu site, seguindo as regras estabelecidas pelo autor. </a:t>
            </a:r>
          </a:p>
        </p:txBody>
      </p:sp>
    </p:spTree>
    <p:extLst>
      <p:ext uri="{BB962C8B-B14F-4D97-AF65-F5344CB8AC3E}">
        <p14:creationId xmlns:p14="http://schemas.microsoft.com/office/powerpoint/2010/main" val="650849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D26572-FB1D-3631-4553-96CC2393BEAB}"/>
              </a:ext>
            </a:extLst>
          </p:cNvPr>
          <p:cNvSpPr>
            <a:spLocks noGrp="1"/>
          </p:cNvSpPr>
          <p:nvPr>
            <p:ph type="title"/>
          </p:nvPr>
        </p:nvSpPr>
        <p:spPr>
          <a:xfrm>
            <a:off x="772886" y="466531"/>
            <a:ext cx="10367865" cy="689234"/>
          </a:xfrm>
        </p:spPr>
        <p:txBody>
          <a:bodyPr>
            <a:normAutofit fontScale="90000"/>
          </a:bodyPr>
          <a:lstStyle/>
          <a:p>
            <a:r>
              <a:rPr lang="pt-BR" dirty="0"/>
              <a:t>E onde encontro imagens de domínio público?</a:t>
            </a:r>
          </a:p>
        </p:txBody>
      </p:sp>
      <p:sp>
        <p:nvSpPr>
          <p:cNvPr id="3" name="Espaço Reservado para Conteúdo 2">
            <a:extLst>
              <a:ext uri="{FF2B5EF4-FFF2-40B4-BE49-F238E27FC236}">
                <a16:creationId xmlns:a16="http://schemas.microsoft.com/office/drawing/2014/main" id="{55961B03-0E3E-6CD5-7026-E5F8343CF250}"/>
              </a:ext>
            </a:extLst>
          </p:cNvPr>
          <p:cNvSpPr>
            <a:spLocks noGrp="1"/>
          </p:cNvSpPr>
          <p:nvPr>
            <p:ph idx="1"/>
          </p:nvPr>
        </p:nvSpPr>
        <p:spPr>
          <a:xfrm>
            <a:off x="963386" y="1468341"/>
            <a:ext cx="7406173" cy="1960659"/>
          </a:xfrm>
        </p:spPr>
        <p:txBody>
          <a:bodyPr>
            <a:noAutofit/>
          </a:bodyPr>
          <a:lstStyle/>
          <a:p>
            <a:pPr marL="0" indent="0" algn="just">
              <a:buNone/>
            </a:pPr>
            <a:r>
              <a:rPr lang="pt-BR" sz="2600" dirty="0"/>
              <a:t>Existem vários sites que oferecem imagens de domínio público para serem usados em seus projetos. Mas a dica que te dei antes continua valendo: leia atentamente as instruções para uso dessas imagens. Algumas delas deixam você usar a arte apenas se o artista for creditado em um texto localizado no seu site. </a:t>
            </a:r>
            <a:endParaRPr lang="pt-BR" sz="2200" dirty="0"/>
          </a:p>
        </p:txBody>
      </p:sp>
      <p:sp>
        <p:nvSpPr>
          <p:cNvPr id="5" name="CaixaDeTexto 4">
            <a:extLst>
              <a:ext uri="{FF2B5EF4-FFF2-40B4-BE49-F238E27FC236}">
                <a16:creationId xmlns:a16="http://schemas.microsoft.com/office/drawing/2014/main" id="{4AF0FD2F-E66E-CCE1-B569-2D94EC1FD8B7}"/>
              </a:ext>
            </a:extLst>
          </p:cNvPr>
          <p:cNvSpPr txBox="1"/>
          <p:nvPr/>
        </p:nvSpPr>
        <p:spPr>
          <a:xfrm>
            <a:off x="2018020" y="4097567"/>
            <a:ext cx="1607198" cy="1569660"/>
          </a:xfrm>
          <a:prstGeom prst="rect">
            <a:avLst/>
          </a:prstGeom>
          <a:noFill/>
        </p:spPr>
        <p:txBody>
          <a:bodyPr wrap="square">
            <a:spAutoFit/>
          </a:bodyPr>
          <a:lstStyle/>
          <a:p>
            <a:r>
              <a:rPr lang="pt-BR" sz="2400" dirty="0">
                <a:latin typeface="Abadi" panose="020B0604020104020204" pitchFamily="34" charset="0"/>
              </a:rPr>
              <a:t>• </a:t>
            </a:r>
            <a:r>
              <a:rPr lang="pt-BR" sz="2400" dirty="0" err="1">
                <a:latin typeface="Abadi" panose="020B0604020104020204" pitchFamily="34" charset="0"/>
              </a:rPr>
              <a:t>UnSplash</a:t>
            </a:r>
            <a:r>
              <a:rPr lang="pt-BR" sz="2400" dirty="0">
                <a:latin typeface="Abadi" panose="020B0604020104020204" pitchFamily="34" charset="0"/>
              </a:rPr>
              <a:t> </a:t>
            </a:r>
          </a:p>
          <a:p>
            <a:r>
              <a:rPr lang="pt-BR" sz="2400" dirty="0">
                <a:latin typeface="Abadi" panose="020B0604020104020204" pitchFamily="34" charset="0"/>
              </a:rPr>
              <a:t>• </a:t>
            </a:r>
            <a:r>
              <a:rPr lang="pt-BR" sz="2400" dirty="0" err="1">
                <a:latin typeface="Abadi" panose="020B0604020104020204" pitchFamily="34" charset="0"/>
              </a:rPr>
              <a:t>Pexels</a:t>
            </a:r>
            <a:r>
              <a:rPr lang="pt-BR" sz="2400" dirty="0">
                <a:latin typeface="Abadi" panose="020B0604020104020204" pitchFamily="34" charset="0"/>
              </a:rPr>
              <a:t> </a:t>
            </a:r>
          </a:p>
          <a:p>
            <a:r>
              <a:rPr lang="pt-BR" sz="2400" dirty="0">
                <a:latin typeface="Abadi" panose="020B0604020104020204" pitchFamily="34" charset="0"/>
              </a:rPr>
              <a:t>• </a:t>
            </a:r>
            <a:r>
              <a:rPr lang="pt-BR" sz="2400" dirty="0" err="1">
                <a:latin typeface="Abadi" panose="020B0604020104020204" pitchFamily="34" charset="0"/>
              </a:rPr>
              <a:t>FreePik</a:t>
            </a:r>
            <a:r>
              <a:rPr lang="pt-BR" sz="2400" dirty="0">
                <a:latin typeface="Abadi" panose="020B0604020104020204" pitchFamily="34" charset="0"/>
              </a:rPr>
              <a:t> </a:t>
            </a:r>
          </a:p>
          <a:p>
            <a:r>
              <a:rPr lang="pt-BR" sz="2400" dirty="0">
                <a:latin typeface="Abadi" panose="020B0604020104020204" pitchFamily="34" charset="0"/>
              </a:rPr>
              <a:t>• </a:t>
            </a:r>
            <a:r>
              <a:rPr lang="pt-BR" sz="2400" dirty="0" err="1">
                <a:latin typeface="Abadi" panose="020B0604020104020204" pitchFamily="34" charset="0"/>
              </a:rPr>
              <a:t>Rawpixel</a:t>
            </a:r>
            <a:endParaRPr lang="pt-BR" sz="2400" dirty="0">
              <a:latin typeface="Abadi" panose="020B0604020104020204" pitchFamily="34" charset="0"/>
            </a:endParaRPr>
          </a:p>
        </p:txBody>
      </p:sp>
      <p:sp>
        <p:nvSpPr>
          <p:cNvPr id="7" name="CaixaDeTexto 6">
            <a:extLst>
              <a:ext uri="{FF2B5EF4-FFF2-40B4-BE49-F238E27FC236}">
                <a16:creationId xmlns:a16="http://schemas.microsoft.com/office/drawing/2014/main" id="{94F20739-58EF-E333-683D-45C0A2A740CA}"/>
              </a:ext>
            </a:extLst>
          </p:cNvPr>
          <p:cNvSpPr txBox="1"/>
          <p:nvPr/>
        </p:nvSpPr>
        <p:spPr>
          <a:xfrm>
            <a:off x="4250485" y="4282232"/>
            <a:ext cx="3230724" cy="1200329"/>
          </a:xfrm>
          <a:prstGeom prst="rect">
            <a:avLst/>
          </a:prstGeom>
          <a:noFill/>
        </p:spPr>
        <p:txBody>
          <a:bodyPr wrap="square">
            <a:spAutoFit/>
          </a:bodyPr>
          <a:lstStyle/>
          <a:p>
            <a:r>
              <a:rPr lang="pt-BR" sz="2400" dirty="0">
                <a:latin typeface="Abadi" panose="020B0604020104020204" pitchFamily="34" charset="0"/>
              </a:rPr>
              <a:t>• </a:t>
            </a:r>
            <a:r>
              <a:rPr lang="pt-BR" sz="2400" dirty="0" err="1">
                <a:latin typeface="Abadi" panose="020B0604020104020204" pitchFamily="34" charset="0"/>
              </a:rPr>
              <a:t>Pixabay</a:t>
            </a:r>
            <a:r>
              <a:rPr lang="pt-BR" sz="2400" dirty="0">
                <a:latin typeface="Abadi" panose="020B0604020104020204" pitchFamily="34" charset="0"/>
              </a:rPr>
              <a:t> </a:t>
            </a:r>
          </a:p>
          <a:p>
            <a:r>
              <a:rPr lang="pt-BR" sz="2400" dirty="0">
                <a:latin typeface="Abadi" panose="020B0604020104020204" pitchFamily="34" charset="0"/>
              </a:rPr>
              <a:t>• </a:t>
            </a:r>
            <a:r>
              <a:rPr lang="pt-BR" sz="2400" dirty="0" err="1">
                <a:latin typeface="Abadi" panose="020B0604020104020204" pitchFamily="34" charset="0"/>
              </a:rPr>
              <a:t>Libreshot</a:t>
            </a:r>
            <a:r>
              <a:rPr lang="pt-BR" sz="2400" dirty="0">
                <a:latin typeface="Abadi" panose="020B0604020104020204" pitchFamily="34" charset="0"/>
              </a:rPr>
              <a:t> </a:t>
            </a:r>
          </a:p>
          <a:p>
            <a:r>
              <a:rPr lang="pt-BR" sz="2400" dirty="0">
                <a:latin typeface="Abadi" panose="020B0604020104020204" pitchFamily="34" charset="0"/>
              </a:rPr>
              <a:t>• </a:t>
            </a:r>
            <a:r>
              <a:rPr lang="pt-BR" sz="2400" dirty="0" err="1">
                <a:latin typeface="Abadi" panose="020B0604020104020204" pitchFamily="34" charset="0"/>
              </a:rPr>
              <a:t>Wikimedia</a:t>
            </a:r>
            <a:r>
              <a:rPr lang="pt-BR" sz="2400" dirty="0">
                <a:latin typeface="Abadi" panose="020B0604020104020204" pitchFamily="34" charset="0"/>
              </a:rPr>
              <a:t> Commons</a:t>
            </a:r>
          </a:p>
        </p:txBody>
      </p:sp>
      <p:pic>
        <p:nvPicPr>
          <p:cNvPr id="9" name="Imagem 8">
            <a:extLst>
              <a:ext uri="{FF2B5EF4-FFF2-40B4-BE49-F238E27FC236}">
                <a16:creationId xmlns:a16="http://schemas.microsoft.com/office/drawing/2014/main" id="{FD36F527-7FB4-2413-CCAD-C205AF70CFB2}"/>
              </a:ext>
            </a:extLst>
          </p:cNvPr>
          <p:cNvPicPr>
            <a:picLocks noChangeAspect="1"/>
          </p:cNvPicPr>
          <p:nvPr/>
        </p:nvPicPr>
        <p:blipFill>
          <a:blip r:embed="rId2"/>
          <a:stretch>
            <a:fillRect/>
          </a:stretch>
        </p:blipFill>
        <p:spPr>
          <a:xfrm>
            <a:off x="8566783" y="1468341"/>
            <a:ext cx="2728196" cy="341405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09171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F7231DF-77B8-3CA3-77BF-988AFFD99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542" y="1346417"/>
            <a:ext cx="10412916" cy="416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40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91AC3D6E-2222-DF89-94F7-7076C6099533}"/>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sp>
        <p:nvSpPr>
          <p:cNvPr id="7" name="CaixaDeTexto 6">
            <a:extLst>
              <a:ext uri="{FF2B5EF4-FFF2-40B4-BE49-F238E27FC236}">
                <a16:creationId xmlns:a16="http://schemas.microsoft.com/office/drawing/2014/main" id="{88B15717-CA8C-3171-3C01-E75F3B2EC3F6}"/>
              </a:ext>
            </a:extLst>
          </p:cNvPr>
          <p:cNvSpPr txBox="1"/>
          <p:nvPr/>
        </p:nvSpPr>
        <p:spPr>
          <a:xfrm>
            <a:off x="1141443" y="1089924"/>
            <a:ext cx="9909110" cy="3616375"/>
          </a:xfrm>
          <a:prstGeom prst="rect">
            <a:avLst/>
          </a:prstGeom>
          <a:noFill/>
        </p:spPr>
        <p:txBody>
          <a:bodyPr wrap="square">
            <a:spAutoFit/>
          </a:bodyPr>
          <a:lstStyle/>
          <a:p>
            <a:r>
              <a:rPr lang="pt-BR" sz="2200" dirty="0">
                <a:solidFill>
                  <a:schemeClr val="accent1">
                    <a:lumMod val="50000"/>
                  </a:schemeClr>
                </a:solidFill>
                <a:latin typeface="Abadi" panose="020B0604020104020204" pitchFamily="34" charset="0"/>
              </a:rPr>
              <a:t>A </a:t>
            </a:r>
            <a:r>
              <a:rPr lang="pt-BR" sz="2200" dirty="0" err="1">
                <a:solidFill>
                  <a:schemeClr val="accent1">
                    <a:lumMod val="50000"/>
                  </a:schemeClr>
                </a:solidFill>
                <a:latin typeface="Abadi" panose="020B0604020104020204" pitchFamily="34" charset="0"/>
              </a:rPr>
              <a:t>tag</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img</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e a </a:t>
            </a:r>
            <a:r>
              <a:rPr lang="pt-BR" sz="2200" dirty="0" err="1">
                <a:solidFill>
                  <a:schemeClr val="accent1">
                    <a:lumMod val="50000"/>
                  </a:schemeClr>
                </a:solidFill>
                <a:latin typeface="Abadi" panose="020B0604020104020204" pitchFamily="34" charset="0"/>
              </a:rPr>
              <a:t>tag</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picture</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são elementos </a:t>
            </a:r>
            <a:r>
              <a:rPr lang="pt-BR" sz="2200" b="1" dirty="0">
                <a:solidFill>
                  <a:srgbClr val="C00000"/>
                </a:solidFill>
                <a:latin typeface="Abadi" panose="020B0604020104020204" pitchFamily="34" charset="0"/>
              </a:rPr>
              <a:t>HTML</a:t>
            </a:r>
            <a:r>
              <a:rPr lang="pt-BR" sz="2200" dirty="0">
                <a:solidFill>
                  <a:schemeClr val="accent1">
                    <a:lumMod val="50000"/>
                  </a:schemeClr>
                </a:solidFill>
                <a:latin typeface="Abadi" panose="020B0604020104020204" pitchFamily="34" charset="0"/>
              </a:rPr>
              <a:t> usados para exibir imagens em uma página da web, mas elas têm propósitos ligeiramente diferentes e são frequentemente usadas em conjunto para criar imagens responsivas.</a:t>
            </a:r>
          </a:p>
          <a:p>
            <a:endParaRPr lang="pt-BR" sz="900" dirty="0">
              <a:solidFill>
                <a:schemeClr val="accent1">
                  <a:lumMod val="50000"/>
                </a:schemeClr>
              </a:solidFill>
              <a:latin typeface="Abadi" panose="020B0604020104020204" pitchFamily="34" charset="0"/>
            </a:endParaRPr>
          </a:p>
          <a:p>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img</a:t>
            </a:r>
            <a:r>
              <a:rPr lang="pt-BR" sz="2200" b="1" dirty="0">
                <a:solidFill>
                  <a:srgbClr val="C00000"/>
                </a:solidFill>
                <a:latin typeface="Abadi" panose="020B0604020104020204" pitchFamily="34" charset="0"/>
              </a:rPr>
              <a:t>&gt;:</a:t>
            </a:r>
          </a:p>
          <a:p>
            <a:r>
              <a:rPr lang="pt-BR" sz="2200" dirty="0">
                <a:solidFill>
                  <a:schemeClr val="accent1">
                    <a:lumMod val="50000"/>
                  </a:schemeClr>
                </a:solidFill>
                <a:latin typeface="Abadi" panose="020B0604020104020204" pitchFamily="34" charset="0"/>
              </a:rPr>
              <a:t>A </a:t>
            </a:r>
            <a:r>
              <a:rPr lang="pt-BR" sz="2200" dirty="0" err="1">
                <a:solidFill>
                  <a:schemeClr val="accent1">
                    <a:lumMod val="50000"/>
                  </a:schemeClr>
                </a:solidFill>
                <a:latin typeface="Abadi" panose="020B0604020104020204" pitchFamily="34" charset="0"/>
              </a:rPr>
              <a:t>tag</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img</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é usada para incorporar uma única imagem na página. Ela tem os seguintes atributos principais:</a:t>
            </a:r>
          </a:p>
          <a:p>
            <a:r>
              <a:rPr lang="pt-BR" sz="2200" b="1" dirty="0" err="1">
                <a:solidFill>
                  <a:srgbClr val="C00000"/>
                </a:solidFill>
                <a:latin typeface="Abadi" panose="020B0604020104020204" pitchFamily="34" charset="0"/>
              </a:rPr>
              <a:t>src</a:t>
            </a:r>
            <a:r>
              <a:rPr lang="pt-BR" sz="2200" b="1" dirty="0">
                <a:solidFill>
                  <a:srgbClr val="C00000"/>
                </a:solidFill>
                <a:latin typeface="Abadi" panose="020B0604020104020204" pitchFamily="34" charset="0"/>
              </a:rPr>
              <a:t>: </a:t>
            </a:r>
            <a:r>
              <a:rPr lang="pt-BR" sz="2200" dirty="0">
                <a:solidFill>
                  <a:schemeClr val="accent1">
                    <a:lumMod val="50000"/>
                  </a:schemeClr>
                </a:solidFill>
                <a:latin typeface="Abadi" panose="020B0604020104020204" pitchFamily="34" charset="0"/>
              </a:rPr>
              <a:t>Especifica o caminho para a imagem a ser exibida.</a:t>
            </a:r>
          </a:p>
          <a:p>
            <a:r>
              <a:rPr lang="pt-BR" sz="2200" b="1" dirty="0" err="1">
                <a:solidFill>
                  <a:srgbClr val="C00000"/>
                </a:solidFill>
                <a:latin typeface="Abadi" panose="020B0604020104020204" pitchFamily="34" charset="0"/>
              </a:rPr>
              <a:t>alt</a:t>
            </a:r>
            <a:r>
              <a:rPr lang="pt-BR" sz="2200" b="1" dirty="0">
                <a:solidFill>
                  <a:srgbClr val="C00000"/>
                </a:solidFill>
                <a:latin typeface="Abadi" panose="020B0604020104020204" pitchFamily="34" charset="0"/>
              </a:rPr>
              <a:t>: </a:t>
            </a:r>
            <a:r>
              <a:rPr lang="pt-BR" sz="2200" dirty="0">
                <a:solidFill>
                  <a:schemeClr val="accent1">
                    <a:lumMod val="50000"/>
                  </a:schemeClr>
                </a:solidFill>
                <a:latin typeface="Abadi" panose="020B0604020104020204" pitchFamily="34" charset="0"/>
              </a:rPr>
              <a:t>Fornecer um texto alternativo para a imagem, que é exibido se a imagem não puder ser carregada ou se o usuário estiver usando um leitor de tela.</a:t>
            </a:r>
          </a:p>
          <a:p>
            <a:r>
              <a:rPr lang="pt-BR" sz="2200" b="1" dirty="0" err="1">
                <a:solidFill>
                  <a:srgbClr val="C00000"/>
                </a:solidFill>
                <a:latin typeface="Abadi" panose="020B0604020104020204" pitchFamily="34" charset="0"/>
              </a:rPr>
              <a:t>width</a:t>
            </a:r>
            <a:r>
              <a:rPr lang="pt-BR" sz="2200" b="1" dirty="0">
                <a:solidFill>
                  <a:srgbClr val="C00000"/>
                </a:solidFill>
                <a:latin typeface="Abadi" panose="020B0604020104020204" pitchFamily="34" charset="0"/>
              </a:rPr>
              <a:t> e </a:t>
            </a:r>
            <a:r>
              <a:rPr lang="pt-BR" sz="2200" b="1" dirty="0" err="1">
                <a:solidFill>
                  <a:srgbClr val="C00000"/>
                </a:solidFill>
                <a:latin typeface="Abadi" panose="020B0604020104020204" pitchFamily="34" charset="0"/>
              </a:rPr>
              <a:t>height</a:t>
            </a:r>
            <a:r>
              <a:rPr lang="pt-BR" sz="2200" b="1" dirty="0">
                <a:solidFill>
                  <a:srgbClr val="C00000"/>
                </a:solidFill>
                <a:latin typeface="Abadi" panose="020B0604020104020204" pitchFamily="34" charset="0"/>
              </a:rPr>
              <a:t>: </a:t>
            </a:r>
            <a:r>
              <a:rPr lang="pt-BR" sz="2200" dirty="0">
                <a:solidFill>
                  <a:schemeClr val="accent1">
                    <a:lumMod val="50000"/>
                  </a:schemeClr>
                </a:solidFill>
                <a:latin typeface="Abadi" panose="020B0604020104020204" pitchFamily="34" charset="0"/>
              </a:rPr>
              <a:t>Definem a largura e a altura da imagem em pixels.</a:t>
            </a:r>
          </a:p>
        </p:txBody>
      </p:sp>
      <p:pic>
        <p:nvPicPr>
          <p:cNvPr id="11" name="Imagem 10">
            <a:extLst>
              <a:ext uri="{FF2B5EF4-FFF2-40B4-BE49-F238E27FC236}">
                <a16:creationId xmlns:a16="http://schemas.microsoft.com/office/drawing/2014/main" id="{8ED6BA78-6BB2-3B7E-F2DB-A0A1217B473D}"/>
              </a:ext>
            </a:extLst>
          </p:cNvPr>
          <p:cNvPicPr>
            <a:picLocks noChangeAspect="1"/>
          </p:cNvPicPr>
          <p:nvPr/>
        </p:nvPicPr>
        <p:blipFill>
          <a:blip r:embed="rId3"/>
          <a:stretch>
            <a:fillRect/>
          </a:stretch>
        </p:blipFill>
        <p:spPr>
          <a:xfrm>
            <a:off x="2422840" y="4884079"/>
            <a:ext cx="7346317" cy="883997"/>
          </a:xfrm>
          <a:prstGeom prst="rect">
            <a:avLst/>
          </a:prstGeom>
        </p:spPr>
      </p:pic>
    </p:spTree>
    <p:extLst>
      <p:ext uri="{BB962C8B-B14F-4D97-AF65-F5344CB8AC3E}">
        <p14:creationId xmlns:p14="http://schemas.microsoft.com/office/powerpoint/2010/main" val="714417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06C1D63B-2042-8F37-2AEE-A8D9B69E7F91}"/>
              </a:ext>
            </a:extLst>
          </p:cNvPr>
          <p:cNvPicPr>
            <a:picLocks noChangeAspect="1"/>
          </p:cNvPicPr>
          <p:nvPr/>
        </p:nvPicPr>
        <p:blipFill>
          <a:blip r:embed="rId2">
            <a:alphaModFix amt="20000"/>
          </a:blip>
          <a:stretch>
            <a:fillRect/>
          </a:stretch>
        </p:blipFill>
        <p:spPr>
          <a:xfrm rot="5400000">
            <a:off x="2667000" y="-2667000"/>
            <a:ext cx="6858000" cy="12192001"/>
          </a:xfrm>
          <a:prstGeom prst="rect">
            <a:avLst/>
          </a:prstGeom>
        </p:spPr>
      </p:pic>
      <p:sp>
        <p:nvSpPr>
          <p:cNvPr id="6" name="CaixaDeTexto 5">
            <a:extLst>
              <a:ext uri="{FF2B5EF4-FFF2-40B4-BE49-F238E27FC236}">
                <a16:creationId xmlns:a16="http://schemas.microsoft.com/office/drawing/2014/main" id="{6D53FB0F-B791-E9A8-9DDB-0C945F1B3B05}"/>
              </a:ext>
            </a:extLst>
          </p:cNvPr>
          <p:cNvSpPr txBox="1"/>
          <p:nvPr/>
        </p:nvSpPr>
        <p:spPr>
          <a:xfrm>
            <a:off x="1534160" y="829597"/>
            <a:ext cx="9621520" cy="1569660"/>
          </a:xfrm>
          <a:prstGeom prst="rect">
            <a:avLst/>
          </a:prstGeom>
          <a:noFill/>
        </p:spPr>
        <p:txBody>
          <a:bodyPr wrap="square">
            <a:spAutoFit/>
          </a:bodyPr>
          <a:lstStyle/>
          <a:p>
            <a:r>
              <a:rPr lang="pt-BR" sz="2400" dirty="0">
                <a:solidFill>
                  <a:srgbClr val="1F4E79"/>
                </a:solidFill>
                <a:latin typeface="Abadi" panose="020B0604020104020204" pitchFamily="34" charset="0"/>
              </a:rPr>
              <a:t>Não havendo mais a iminência de um ataque imediato, o governo dos EUA permitiu que pesquisadores que desenvolvessem, nas suas respectivas universidades, estudos na área de defesa pudessem também entrar na ARPANET. </a:t>
            </a:r>
          </a:p>
        </p:txBody>
      </p:sp>
      <mc:AlternateContent xmlns:mc="http://schemas.openxmlformats.org/markup-compatibility/2006" xmlns:pslz="http://schemas.microsoft.com/office/powerpoint/2016/slidezoom">
        <mc:Choice Requires="pslz">
          <p:graphicFrame>
            <p:nvGraphicFramePr>
              <p:cNvPr id="10" name="Zoom de Slide 9">
                <a:extLst>
                  <a:ext uri="{FF2B5EF4-FFF2-40B4-BE49-F238E27FC236}">
                    <a16:creationId xmlns:a16="http://schemas.microsoft.com/office/drawing/2014/main" id="{368EE5CD-AE55-90FB-0DA2-3CC4C5E10E00}"/>
                  </a:ext>
                </a:extLst>
              </p:cNvPr>
              <p:cNvGraphicFramePr>
                <a:graphicFrameLocks noChangeAspect="1"/>
              </p:cNvGraphicFramePr>
              <p:nvPr>
                <p:extLst>
                  <p:ext uri="{D42A27DB-BD31-4B8C-83A1-F6EECF244321}">
                    <p14:modId xmlns:p14="http://schemas.microsoft.com/office/powerpoint/2010/main" val="1629196467"/>
                  </p:ext>
                </p:extLst>
              </p:nvPr>
            </p:nvGraphicFramePr>
            <p:xfrm>
              <a:off x="3449320" y="2695279"/>
              <a:ext cx="5293360" cy="2977515"/>
            </p:xfrm>
            <a:graphic>
              <a:graphicData uri="http://schemas.microsoft.com/office/powerpoint/2016/slidezoom">
                <pslz:sldZm>
                  <pslz:sldZmObj sldId="674" cId="776499728">
                    <pslz:zmPr id="{156CCC6F-5A93-4E49-94BF-C202F460428E}" returnToParent="0" transitionDur="1000">
                      <p166:blipFill xmlns:p166="http://schemas.microsoft.com/office/powerpoint/2016/6/main">
                        <a:blip r:embed="rId3"/>
                        <a:stretch>
                          <a:fillRect/>
                        </a:stretch>
                      </p166:blipFill>
                      <p166:spPr xmlns:p166="http://schemas.microsoft.com/office/powerpoint/2016/6/main">
                        <a:xfrm>
                          <a:off x="0" y="0"/>
                          <a:ext cx="5293360" cy="2977515"/>
                        </a:xfrm>
                        <a:prstGeom prst="rect">
                          <a:avLst/>
                        </a:prstGeom>
                        <a:ln w="3175">
                          <a:solidFill>
                            <a:prstClr val="ltGray"/>
                          </a:solidFill>
                        </a:ln>
                      </p166:spPr>
                    </pslz:zmPr>
                  </pslz:sldZmObj>
                </pslz:sldZm>
              </a:graphicData>
            </a:graphic>
          </p:graphicFrame>
        </mc:Choice>
        <mc:Fallback xmlns="">
          <p:pic>
            <p:nvPicPr>
              <p:cNvPr id="10" name="Zoom de Slide 9">
                <a:hlinkClick r:id="rId4" action="ppaction://hlinksldjump"/>
                <a:extLst>
                  <a:ext uri="{FF2B5EF4-FFF2-40B4-BE49-F238E27FC236}">
                    <a16:creationId xmlns:a16="http://schemas.microsoft.com/office/drawing/2014/main" id="{368EE5CD-AE55-90FB-0DA2-3CC4C5E10E00}"/>
                  </a:ext>
                </a:extLst>
              </p:cNvPr>
              <p:cNvPicPr>
                <a:picLocks noGrp="1" noRot="1" noChangeAspect="1" noMove="1" noResize="1" noEditPoints="1" noAdjustHandles="1" noChangeArrowheads="1" noChangeShapeType="1"/>
              </p:cNvPicPr>
              <p:nvPr/>
            </p:nvPicPr>
            <p:blipFill>
              <a:blip r:embed="rId5"/>
              <a:stretch>
                <a:fillRect/>
              </a:stretch>
            </p:blipFill>
            <p:spPr>
              <a:xfrm>
                <a:off x="3449320" y="2695279"/>
                <a:ext cx="5293360" cy="2977515"/>
              </a:xfrm>
              <a:prstGeom prst="rect">
                <a:avLst/>
              </a:prstGeom>
              <a:ln w="3175">
                <a:solidFill>
                  <a:prstClr val="ltGray"/>
                </a:solidFill>
              </a:ln>
            </p:spPr>
          </p:pic>
        </mc:Fallback>
      </mc:AlternateContent>
    </p:spTree>
    <p:extLst>
      <p:ext uri="{BB962C8B-B14F-4D97-AF65-F5344CB8AC3E}">
        <p14:creationId xmlns:p14="http://schemas.microsoft.com/office/powerpoint/2010/main" val="375523445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91AC3D6E-2222-DF89-94F7-7076C6099533}"/>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sp>
        <p:nvSpPr>
          <p:cNvPr id="6" name="Rectangle 1">
            <a:extLst>
              <a:ext uri="{FF2B5EF4-FFF2-40B4-BE49-F238E27FC236}">
                <a16:creationId xmlns:a16="http://schemas.microsoft.com/office/drawing/2014/main" id="{76B33502-63A7-21E5-5FD5-C0014805757B}"/>
              </a:ext>
            </a:extLst>
          </p:cNvPr>
          <p:cNvSpPr>
            <a:spLocks noChangeArrowheads="1"/>
          </p:cNvSpPr>
          <p:nvPr/>
        </p:nvSpPr>
        <p:spPr bwMode="auto">
          <a:xfrm>
            <a:off x="3396382" y="814583"/>
            <a:ext cx="5399235"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&lt;</a:t>
            </a:r>
            <a:r>
              <a:rPr kumimoji="0" lang="pt-BR" altLang="pt-BR" sz="2800" b="1" i="0" u="none" strike="noStrike" cap="none" normalizeH="0" baseline="0" dirty="0" err="1">
                <a:ln>
                  <a:noFill/>
                </a:ln>
                <a:solidFill>
                  <a:srgbClr val="006699"/>
                </a:solidFill>
                <a:effectLst/>
                <a:latin typeface="Consolas" panose="020B0609020204030204" pitchFamily="49" charset="0"/>
                <a:ea typeface="Calibri" panose="020F0502020204030204" pitchFamily="34" charset="0"/>
                <a:cs typeface="Courier New" panose="02070309020205020404" pitchFamily="49" charset="0"/>
              </a:rPr>
              <a:t>img</a:t>
            </a:r>
            <a:r>
              <a:rPr kumimoji="0" lang="pt-BR" altLang="pt-BR" sz="28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800" b="0" i="0" u="none" strike="noStrike" cap="none" normalizeH="0" baseline="0" dirty="0" err="1">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src</a:t>
            </a:r>
            <a:r>
              <a:rPr kumimoji="0" lang="pt-BR" altLang="pt-BR" sz="2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r>
              <a:rPr kumimoji="0" lang="pt-BR" altLang="pt-BR" sz="2800" b="0" i="0" u="none" strike="noStrike" cap="none" normalizeH="0" baseline="0" dirty="0">
                <a:ln>
                  <a:noFill/>
                </a:ln>
                <a:solidFill>
                  <a:srgbClr val="0000FF"/>
                </a:solidFill>
                <a:effectLst/>
                <a:latin typeface="Consolas" panose="020B0609020204030204" pitchFamily="49" charset="0"/>
                <a:ea typeface="Calibri" panose="020F0502020204030204" pitchFamily="34" charset="0"/>
                <a:cs typeface="Courier New" panose="02070309020205020404" pitchFamily="49" charset="0"/>
              </a:rPr>
              <a:t>"bandeira.jpg"</a:t>
            </a:r>
            <a:r>
              <a:rPr kumimoji="0" lang="pt-BR" altLang="pt-BR" sz="28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800" b="0" i="0" u="none" strike="noStrike" cap="none" normalizeH="0" baseline="0" dirty="0">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/&gt;</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C8079524-6E76-2703-EF75-80845298A3B9}"/>
              </a:ext>
            </a:extLst>
          </p:cNvPr>
          <p:cNvSpPr>
            <a:spLocks noChangeArrowheads="1"/>
          </p:cNvSpPr>
          <p:nvPr/>
        </p:nvSpPr>
        <p:spPr bwMode="auto">
          <a:xfrm>
            <a:off x="2607705" y="2383121"/>
            <a:ext cx="697659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&lt;</a:t>
            </a:r>
            <a:r>
              <a:rPr kumimoji="0" lang="pt-BR" altLang="pt-BR" sz="2800" b="1" i="0" u="none" strike="noStrike" cap="none" normalizeH="0" baseline="0" dirty="0" err="1">
                <a:ln>
                  <a:noFill/>
                </a:ln>
                <a:solidFill>
                  <a:srgbClr val="006699"/>
                </a:solidFill>
                <a:effectLst/>
                <a:latin typeface="Consolas" panose="020B0609020204030204" pitchFamily="49" charset="0"/>
                <a:ea typeface="Calibri" panose="020F0502020204030204" pitchFamily="34" charset="0"/>
                <a:cs typeface="Courier New" panose="02070309020205020404" pitchFamily="49" charset="0"/>
              </a:rPr>
              <a:t>img</a:t>
            </a:r>
            <a:r>
              <a:rPr kumimoji="0" lang="pt-BR" altLang="pt-BR" sz="28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800" b="0" i="0" u="none" strike="noStrike" cap="none" normalizeH="0" baseline="0" dirty="0" err="1">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src</a:t>
            </a:r>
            <a:r>
              <a:rPr kumimoji="0" lang="pt-BR" altLang="pt-BR" sz="2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r>
              <a:rPr kumimoji="0" lang="pt-BR" altLang="pt-BR" sz="2800" b="0" i="0" u="none" strike="noStrike" cap="none" normalizeH="0" baseline="0" dirty="0">
                <a:ln>
                  <a:noFill/>
                </a:ln>
                <a:solidFill>
                  <a:srgbClr val="0000FF"/>
                </a:solidFill>
                <a:effectLst/>
                <a:latin typeface="Consolas" panose="020B0609020204030204" pitchFamily="49" charset="0"/>
                <a:ea typeface="Calibri" panose="020F0502020204030204" pitchFamily="34" charset="0"/>
                <a:cs typeface="Courier New" panose="02070309020205020404" pitchFamily="49" charset="0"/>
              </a:rPr>
              <a:t>"imagens/bandeira.jpg"</a:t>
            </a:r>
            <a:r>
              <a:rPr kumimoji="0" lang="pt-BR" altLang="pt-BR" sz="28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800" b="0" i="0" u="none" strike="noStrike" cap="none" normalizeH="0" baseline="0" dirty="0">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/&gt;</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13432222-3926-A26C-46AF-4CE03B78FF70}"/>
              </a:ext>
            </a:extLst>
          </p:cNvPr>
          <p:cNvSpPr>
            <a:spLocks noChangeArrowheads="1"/>
          </p:cNvSpPr>
          <p:nvPr/>
        </p:nvSpPr>
        <p:spPr bwMode="auto">
          <a:xfrm>
            <a:off x="905316" y="4213269"/>
            <a:ext cx="10381368"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&lt;</a:t>
            </a:r>
            <a:r>
              <a:rPr kumimoji="0" lang="pt-BR" altLang="pt-BR" sz="2800" b="1" i="0" u="none" strike="noStrike" cap="none" normalizeH="0" baseline="0" dirty="0" err="1">
                <a:ln>
                  <a:noFill/>
                </a:ln>
                <a:solidFill>
                  <a:srgbClr val="006699"/>
                </a:solidFill>
                <a:effectLst/>
                <a:latin typeface="Consolas" panose="020B0609020204030204" pitchFamily="49" charset="0"/>
                <a:ea typeface="Calibri" panose="020F0502020204030204" pitchFamily="34" charset="0"/>
                <a:cs typeface="Courier New" panose="02070309020205020404" pitchFamily="49" charset="0"/>
              </a:rPr>
              <a:t>img</a:t>
            </a:r>
            <a:r>
              <a:rPr kumimoji="0" lang="pt-BR" altLang="pt-BR" sz="28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800" b="0" i="0" u="none" strike="noStrike" cap="none" normalizeH="0" baseline="0" dirty="0" err="1">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src</a:t>
            </a:r>
            <a:r>
              <a:rPr kumimoji="0" lang="pt-BR" altLang="pt-BR" sz="2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r>
              <a:rPr kumimoji="0" lang="pt-BR" altLang="pt-BR" sz="2800" b="0" i="0" u="none" strike="noStrike" cap="none" normalizeH="0" baseline="0" dirty="0">
                <a:ln>
                  <a:noFill/>
                </a:ln>
                <a:solidFill>
                  <a:srgbClr val="0000FF"/>
                </a:solidFill>
                <a:effectLst/>
                <a:latin typeface="Consolas" panose="020B0609020204030204" pitchFamily="49" charset="0"/>
                <a:ea typeface="Calibri" panose="020F0502020204030204" pitchFamily="34" charset="0"/>
                <a:cs typeface="Courier New" panose="02070309020205020404" pitchFamily="49" charset="0"/>
              </a:rPr>
              <a:t>"bandeira.jpg"</a:t>
            </a:r>
            <a:r>
              <a:rPr kumimoji="0" lang="pt-BR" altLang="pt-BR" sz="28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800" b="0" i="0" u="none" strike="noStrike" cap="none" normalizeH="0" baseline="0" dirty="0" err="1">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alt</a:t>
            </a:r>
            <a:r>
              <a:rPr kumimoji="0" lang="pt-BR" altLang="pt-BR" sz="2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r>
              <a:rPr kumimoji="0" lang="pt-BR" altLang="pt-BR" sz="2800" b="0" i="0" u="none" strike="noStrike" cap="none" normalizeH="0" baseline="0" dirty="0">
                <a:ln>
                  <a:noFill/>
                </a:ln>
                <a:solidFill>
                  <a:srgbClr val="0000FF"/>
                </a:solidFill>
                <a:effectLst/>
                <a:latin typeface="Consolas" panose="020B0609020204030204" pitchFamily="49" charset="0"/>
                <a:ea typeface="Calibri" panose="020F0502020204030204" pitchFamily="34" charset="0"/>
                <a:cs typeface="Courier New" panose="02070309020205020404" pitchFamily="49" charset="0"/>
              </a:rPr>
              <a:t>"bandeira-do-brasil"</a:t>
            </a:r>
            <a:r>
              <a:rPr kumimoji="0" lang="pt-BR" altLang="pt-BR" sz="28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800" b="0" i="0" u="none" strike="noStrike" cap="none" normalizeH="0" baseline="0" dirty="0">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/&gt;</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807551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Descrição gerada automaticamente">
            <a:extLst>
              <a:ext uri="{FF2B5EF4-FFF2-40B4-BE49-F238E27FC236}">
                <a16:creationId xmlns:a16="http://schemas.microsoft.com/office/drawing/2014/main" id="{54BFA52E-B038-496F-A8F2-75ADF0736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28" name="Picture 4">
            <a:extLst>
              <a:ext uri="{FF2B5EF4-FFF2-40B4-BE49-F238E27FC236}">
                <a16:creationId xmlns:a16="http://schemas.microsoft.com/office/drawing/2014/main" id="{E5073081-EF26-E2E6-4390-4AB66CE64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071" y="481666"/>
            <a:ext cx="9579858" cy="597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29240"/>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73C06C6B-5E10-8F2C-4E2C-C1B5BEB5DBDD}"/>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graphicFrame>
        <p:nvGraphicFramePr>
          <p:cNvPr id="4" name="Tabela 5">
            <a:extLst>
              <a:ext uri="{FF2B5EF4-FFF2-40B4-BE49-F238E27FC236}">
                <a16:creationId xmlns:a16="http://schemas.microsoft.com/office/drawing/2014/main" id="{7CF324CF-4427-EEB1-904F-C4F595864A93}"/>
              </a:ext>
            </a:extLst>
          </p:cNvPr>
          <p:cNvGraphicFramePr>
            <a:graphicFrameLocks noGrp="1"/>
          </p:cNvGraphicFramePr>
          <p:nvPr>
            <p:extLst>
              <p:ext uri="{D42A27DB-BD31-4B8C-83A1-F6EECF244321}">
                <p14:modId xmlns:p14="http://schemas.microsoft.com/office/powerpoint/2010/main" val="1622874776"/>
              </p:ext>
            </p:extLst>
          </p:nvPr>
        </p:nvGraphicFramePr>
        <p:xfrm>
          <a:off x="1975492" y="4083016"/>
          <a:ext cx="8241003" cy="1398383"/>
        </p:xfrm>
        <a:graphic>
          <a:graphicData uri="http://schemas.openxmlformats.org/drawingml/2006/table">
            <a:tbl>
              <a:tblPr firstRow="1" bandRow="1">
                <a:tableStyleId>{5C22544A-7EE6-4342-B048-85BDC9FD1C3A}</a:tableStyleId>
              </a:tblPr>
              <a:tblGrid>
                <a:gridCol w="2747001">
                  <a:extLst>
                    <a:ext uri="{9D8B030D-6E8A-4147-A177-3AD203B41FA5}">
                      <a16:colId xmlns:a16="http://schemas.microsoft.com/office/drawing/2014/main" val="3156576322"/>
                    </a:ext>
                  </a:extLst>
                </a:gridCol>
                <a:gridCol w="2747001">
                  <a:extLst>
                    <a:ext uri="{9D8B030D-6E8A-4147-A177-3AD203B41FA5}">
                      <a16:colId xmlns:a16="http://schemas.microsoft.com/office/drawing/2014/main" val="2269732561"/>
                    </a:ext>
                  </a:extLst>
                </a:gridCol>
                <a:gridCol w="2747001">
                  <a:extLst>
                    <a:ext uri="{9D8B030D-6E8A-4147-A177-3AD203B41FA5}">
                      <a16:colId xmlns:a16="http://schemas.microsoft.com/office/drawing/2014/main" val="1829333344"/>
                    </a:ext>
                  </a:extLst>
                </a:gridCol>
              </a:tblGrid>
              <a:tr h="486937">
                <a:tc>
                  <a:txBody>
                    <a:bodyPr/>
                    <a:lstStyle/>
                    <a:p>
                      <a:r>
                        <a:rPr lang="pt-BR" sz="2000" b="1" dirty="0"/>
                        <a:t>Atributo</a:t>
                      </a:r>
                    </a:p>
                  </a:txBody>
                  <a:tcPr/>
                </a:tc>
                <a:tc>
                  <a:txBody>
                    <a:bodyPr/>
                    <a:lstStyle/>
                    <a:p>
                      <a:r>
                        <a:rPr lang="pt-BR" sz="2000" b="1" dirty="0"/>
                        <a:t>Valor</a:t>
                      </a:r>
                    </a:p>
                  </a:txBody>
                  <a:tcPr/>
                </a:tc>
                <a:tc>
                  <a:txBody>
                    <a:bodyPr/>
                    <a:lstStyle/>
                    <a:p>
                      <a:r>
                        <a:rPr lang="pt-BR" sz="2000" b="1" i="0" kern="1200" dirty="0">
                          <a:solidFill>
                            <a:schemeClr val="lt1"/>
                          </a:solidFill>
                          <a:effectLst/>
                          <a:latin typeface="+mn-lt"/>
                          <a:ea typeface="+mn-ea"/>
                          <a:cs typeface="+mn-cs"/>
                        </a:rPr>
                        <a:t>Explicação</a:t>
                      </a:r>
                      <a:endParaRPr lang="pt-BR" sz="2000" b="1" dirty="0"/>
                    </a:p>
                  </a:txBody>
                  <a:tcPr/>
                </a:tc>
                <a:extLst>
                  <a:ext uri="{0D108BD9-81ED-4DB2-BD59-A6C34878D82A}">
                    <a16:rowId xmlns:a16="http://schemas.microsoft.com/office/drawing/2014/main" val="1886666049"/>
                  </a:ext>
                </a:extLst>
              </a:tr>
              <a:tr h="455723">
                <a:tc>
                  <a:txBody>
                    <a:bodyPr/>
                    <a:lstStyle/>
                    <a:p>
                      <a:r>
                        <a:rPr lang="pt-BR" sz="1800" b="1" kern="1200" dirty="0" err="1">
                          <a:solidFill>
                            <a:schemeClr val="dk1"/>
                          </a:solidFill>
                          <a:effectLst/>
                          <a:latin typeface="Cambria" panose="02040503050406030204" pitchFamily="18" charset="0"/>
                          <a:ea typeface="Cambria" panose="02040503050406030204" pitchFamily="18" charset="0"/>
                          <a:cs typeface="+mn-cs"/>
                        </a:rPr>
                        <a:t>width</a:t>
                      </a:r>
                      <a:r>
                        <a:rPr lang="pt-BR" sz="1800" b="1" kern="1200" dirty="0">
                          <a:solidFill>
                            <a:schemeClr val="dk1"/>
                          </a:solidFill>
                          <a:effectLst/>
                          <a:latin typeface="Cambria" panose="02040503050406030204" pitchFamily="18" charset="0"/>
                          <a:ea typeface="Cambria" panose="02040503050406030204" pitchFamily="18" charset="0"/>
                          <a:cs typeface="+mn-cs"/>
                        </a:rPr>
                        <a:t>=“ " </a:t>
                      </a:r>
                      <a:endParaRPr lang="pt-BR" b="1" dirty="0">
                        <a:latin typeface="Cambria" panose="02040503050406030204" pitchFamily="18" charset="0"/>
                        <a:ea typeface="Cambria" panose="02040503050406030204" pitchFamily="18" charset="0"/>
                      </a:endParaRPr>
                    </a:p>
                  </a:txBody>
                  <a:tcPr/>
                </a:tc>
                <a:tc>
                  <a:txBody>
                    <a:bodyPr/>
                    <a:lstStyle/>
                    <a:p>
                      <a:r>
                        <a:rPr lang="pt-BR" sz="1800" b="1" i="0" kern="1200" dirty="0">
                          <a:solidFill>
                            <a:schemeClr val="dk1"/>
                          </a:solidFill>
                          <a:effectLst/>
                          <a:latin typeface="Cambria" panose="02040503050406030204" pitchFamily="18" charset="0"/>
                          <a:ea typeface="Cambria" panose="02040503050406030204" pitchFamily="18" charset="0"/>
                          <a:cs typeface="+mn-cs"/>
                        </a:rPr>
                        <a:t>pixels ou %</a:t>
                      </a:r>
                      <a:endParaRPr lang="pt-BR" b="1" dirty="0">
                        <a:latin typeface="Cambria" panose="02040503050406030204" pitchFamily="18" charset="0"/>
                        <a:ea typeface="Cambria" panose="02040503050406030204" pitchFamily="18" charset="0"/>
                      </a:endParaRPr>
                    </a:p>
                  </a:txBody>
                  <a:tcPr/>
                </a:tc>
                <a:tc>
                  <a:txBody>
                    <a:bodyPr/>
                    <a:lstStyle/>
                    <a:p>
                      <a:r>
                        <a:rPr lang="pt-BR" sz="1800" b="1" i="0" kern="1200" dirty="0">
                          <a:solidFill>
                            <a:schemeClr val="dk1"/>
                          </a:solidFill>
                          <a:effectLst/>
                          <a:latin typeface="Cambria" panose="02040503050406030204" pitchFamily="18" charset="0"/>
                          <a:ea typeface="Cambria" panose="02040503050406030204" pitchFamily="18" charset="0"/>
                          <a:cs typeface="+mn-cs"/>
                        </a:rPr>
                        <a:t>o tamanho da largura</a:t>
                      </a:r>
                    </a:p>
                  </a:txBody>
                  <a:tcPr/>
                </a:tc>
                <a:extLst>
                  <a:ext uri="{0D108BD9-81ED-4DB2-BD59-A6C34878D82A}">
                    <a16:rowId xmlns:a16="http://schemas.microsoft.com/office/drawing/2014/main" val="1753222437"/>
                  </a:ext>
                </a:extLst>
              </a:tr>
              <a:tr h="455723">
                <a:tc>
                  <a:txBody>
                    <a:bodyPr/>
                    <a:lstStyle/>
                    <a:p>
                      <a:r>
                        <a:rPr lang="pt-BR" sz="1800" b="1" kern="1200" dirty="0" err="1">
                          <a:solidFill>
                            <a:schemeClr val="dk1"/>
                          </a:solidFill>
                          <a:effectLst/>
                          <a:latin typeface="Cambria" panose="02040503050406030204" pitchFamily="18" charset="0"/>
                          <a:ea typeface="Cambria" panose="02040503050406030204" pitchFamily="18" charset="0"/>
                          <a:cs typeface="+mn-cs"/>
                        </a:rPr>
                        <a:t>height</a:t>
                      </a:r>
                      <a:r>
                        <a:rPr lang="pt-BR" sz="1800" b="1" kern="1200" dirty="0">
                          <a:solidFill>
                            <a:schemeClr val="dk1"/>
                          </a:solidFill>
                          <a:effectLst/>
                          <a:latin typeface="Cambria" panose="02040503050406030204" pitchFamily="18" charset="0"/>
                          <a:ea typeface="Cambria" panose="02040503050406030204" pitchFamily="18" charset="0"/>
                          <a:cs typeface="+mn-cs"/>
                        </a:rPr>
                        <a:t>="30%"</a:t>
                      </a:r>
                      <a:endParaRPr lang="pt-BR" b="1" dirty="0">
                        <a:latin typeface="Cambria" panose="02040503050406030204" pitchFamily="18" charset="0"/>
                        <a:ea typeface="Cambria" panose="02040503050406030204" pitchFamily="18" charset="0"/>
                      </a:endParaRPr>
                    </a:p>
                  </a:txBody>
                  <a:tcPr/>
                </a:tc>
                <a:tc>
                  <a:txBody>
                    <a:bodyPr/>
                    <a:lstStyle/>
                    <a:p>
                      <a:r>
                        <a:rPr lang="pt-BR" sz="1800" b="1" i="0" kern="1200" dirty="0">
                          <a:solidFill>
                            <a:schemeClr val="dk1"/>
                          </a:solidFill>
                          <a:effectLst/>
                          <a:latin typeface="Cambria" panose="02040503050406030204" pitchFamily="18" charset="0"/>
                          <a:ea typeface="Cambria" panose="02040503050406030204" pitchFamily="18" charset="0"/>
                          <a:cs typeface="+mn-cs"/>
                        </a:rPr>
                        <a:t>pixels ou %</a:t>
                      </a:r>
                      <a:endParaRPr lang="pt-BR" b="1" dirty="0">
                        <a:latin typeface="Cambria" panose="02040503050406030204" pitchFamily="18" charset="0"/>
                        <a:ea typeface="Cambria" panose="02040503050406030204" pitchFamily="18" charset="0"/>
                      </a:endParaRPr>
                    </a:p>
                  </a:txBody>
                  <a:tcPr/>
                </a:tc>
                <a:tc>
                  <a:txBody>
                    <a:bodyPr/>
                    <a:lstStyle/>
                    <a:p>
                      <a:r>
                        <a:rPr lang="pt-BR" sz="1800" b="1" i="0" kern="1200" dirty="0">
                          <a:solidFill>
                            <a:schemeClr val="dk1"/>
                          </a:solidFill>
                          <a:effectLst/>
                          <a:latin typeface="Cambria" panose="02040503050406030204" pitchFamily="18" charset="0"/>
                          <a:ea typeface="Cambria" panose="02040503050406030204" pitchFamily="18" charset="0"/>
                          <a:cs typeface="+mn-cs"/>
                        </a:rPr>
                        <a:t>o tamanho da altura</a:t>
                      </a:r>
                      <a:endParaRPr lang="pt-BR"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735229880"/>
                  </a:ext>
                </a:extLst>
              </a:tr>
            </a:tbl>
          </a:graphicData>
        </a:graphic>
      </p:graphicFrame>
      <p:sp>
        <p:nvSpPr>
          <p:cNvPr id="6" name="Rectangle 1">
            <a:extLst>
              <a:ext uri="{FF2B5EF4-FFF2-40B4-BE49-F238E27FC236}">
                <a16:creationId xmlns:a16="http://schemas.microsoft.com/office/drawing/2014/main" id="{79DF45D2-6883-379F-CFE6-7FD7FC3E5E9B}"/>
              </a:ext>
            </a:extLst>
          </p:cNvPr>
          <p:cNvSpPr>
            <a:spLocks noChangeArrowheads="1"/>
          </p:cNvSpPr>
          <p:nvPr/>
        </p:nvSpPr>
        <p:spPr bwMode="auto">
          <a:xfrm>
            <a:off x="603946" y="1376601"/>
            <a:ext cx="10984097"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&lt;</a:t>
            </a:r>
            <a:r>
              <a:rPr kumimoji="0" lang="pt-BR" altLang="pt-BR" sz="2800" b="1" i="0" u="none" strike="noStrike" cap="none" normalizeH="0" baseline="0" dirty="0" err="1">
                <a:ln>
                  <a:noFill/>
                </a:ln>
                <a:solidFill>
                  <a:srgbClr val="006699"/>
                </a:solidFill>
                <a:effectLst/>
                <a:latin typeface="Consolas" panose="020B0609020204030204" pitchFamily="49" charset="0"/>
                <a:ea typeface="Calibri" panose="020F0502020204030204" pitchFamily="34" charset="0"/>
                <a:cs typeface="Courier New" panose="02070309020205020404" pitchFamily="49" charset="0"/>
              </a:rPr>
              <a:t>img</a:t>
            </a:r>
            <a:r>
              <a:rPr kumimoji="0" lang="pt-BR" altLang="pt-BR" sz="28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800" b="0" i="0" u="none" strike="noStrike" cap="none" normalizeH="0" baseline="0" dirty="0" err="1">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src</a:t>
            </a:r>
            <a:r>
              <a:rPr kumimoji="0" lang="pt-BR" altLang="pt-BR" sz="28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r>
              <a:rPr kumimoji="0" lang="pt-BR" altLang="pt-BR" sz="2800" b="0" i="0" u="none" strike="noStrike" cap="none" normalizeH="0" baseline="0" dirty="0">
                <a:ln>
                  <a:noFill/>
                </a:ln>
                <a:solidFill>
                  <a:srgbClr val="0000FF"/>
                </a:solidFill>
                <a:effectLst/>
                <a:latin typeface="Consolas" panose="020B0609020204030204" pitchFamily="49" charset="0"/>
                <a:ea typeface="Calibri" panose="020F0502020204030204" pitchFamily="34" charset="0"/>
                <a:cs typeface="Courier New" panose="02070309020205020404" pitchFamily="49" charset="0"/>
              </a:rPr>
              <a:t>"bandeira.jpg"</a:t>
            </a:r>
            <a:r>
              <a:rPr kumimoji="0" lang="pt-BR" altLang="pt-BR" sz="28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800" b="0" i="0" u="none" strike="noStrike" cap="none" normalizeH="0" baseline="0" dirty="0" err="1">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title</a:t>
            </a:r>
            <a:r>
              <a:rPr kumimoji="0" lang="pt-BR" altLang="pt-BR" sz="2800" b="0" i="0" u="none" strike="noStrike" cap="none" normalizeH="0" baseline="0" dirty="0">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=“Bandeira hasteada” /&gt;</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CB701AC-C7C4-E5EA-FC8A-CA4F0FF38939}"/>
              </a:ext>
            </a:extLst>
          </p:cNvPr>
          <p:cNvSpPr>
            <a:spLocks noChangeArrowheads="1"/>
          </p:cNvSpPr>
          <p:nvPr/>
        </p:nvSpPr>
        <p:spPr bwMode="auto">
          <a:xfrm>
            <a:off x="875656" y="2688441"/>
            <a:ext cx="1044067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&lt;</a:t>
            </a:r>
            <a:r>
              <a:rPr kumimoji="0" lang="pt-BR" altLang="pt-BR" sz="2400" b="1" i="0" u="none" strike="noStrike" cap="none" normalizeH="0" baseline="0" dirty="0" err="1">
                <a:ln>
                  <a:noFill/>
                </a:ln>
                <a:solidFill>
                  <a:srgbClr val="006699"/>
                </a:solidFill>
                <a:effectLst/>
                <a:latin typeface="Consolas" panose="020B0609020204030204" pitchFamily="49" charset="0"/>
                <a:ea typeface="Calibri" panose="020F0502020204030204" pitchFamily="34" charset="0"/>
                <a:cs typeface="Courier New" panose="02070309020205020404" pitchFamily="49" charset="0"/>
              </a:rPr>
              <a:t>img</a:t>
            </a:r>
            <a:r>
              <a:rPr kumimoji="0" lang="pt-BR" altLang="pt-BR" sz="24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400" b="0" i="0" u="none" strike="noStrike" cap="none" normalizeH="0" baseline="0" dirty="0" err="1">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src</a:t>
            </a:r>
            <a:r>
              <a:rPr kumimoji="0" lang="pt-BR" altLang="pt-BR" sz="24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r>
              <a:rPr kumimoji="0" lang="pt-BR" altLang="pt-BR" sz="2400" b="0" i="0" u="none" strike="noStrike" cap="none" normalizeH="0" baseline="0" dirty="0">
                <a:ln>
                  <a:noFill/>
                </a:ln>
                <a:solidFill>
                  <a:srgbClr val="0000FF"/>
                </a:solidFill>
                <a:effectLst/>
                <a:latin typeface="Consolas" panose="020B0609020204030204" pitchFamily="49" charset="0"/>
                <a:ea typeface="Calibri" panose="020F0502020204030204" pitchFamily="34" charset="0"/>
                <a:cs typeface="Courier New" panose="02070309020205020404" pitchFamily="49" charset="0"/>
              </a:rPr>
              <a:t>"imagens/bandeira.jpg"</a:t>
            </a:r>
            <a:r>
              <a:rPr kumimoji="0" lang="pt-BR" altLang="pt-BR" sz="24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400" b="0" i="0" u="none" strike="noStrike" cap="none" normalizeH="0" baseline="0" dirty="0" err="1">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width</a:t>
            </a:r>
            <a:r>
              <a:rPr kumimoji="0" lang="pt-BR" altLang="pt-BR" sz="24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r>
              <a:rPr kumimoji="0" lang="pt-BR" altLang="pt-BR" sz="2400" b="0" i="0" u="none" strike="noStrike" cap="none" normalizeH="0" baseline="0" dirty="0">
                <a:ln>
                  <a:noFill/>
                </a:ln>
                <a:solidFill>
                  <a:srgbClr val="0000FF"/>
                </a:solidFill>
                <a:effectLst/>
                <a:latin typeface="Consolas" panose="020B0609020204030204" pitchFamily="49" charset="0"/>
                <a:ea typeface="Calibri" panose="020F0502020204030204" pitchFamily="34" charset="0"/>
                <a:cs typeface="Courier New" panose="02070309020205020404" pitchFamily="49" charset="0"/>
              </a:rPr>
              <a:t>"180"</a:t>
            </a:r>
            <a:r>
              <a:rPr kumimoji="0" lang="pt-BR" altLang="pt-BR" sz="24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400" b="0" i="0" u="none" strike="noStrike" cap="none" normalizeH="0" baseline="0" dirty="0" err="1">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height</a:t>
            </a:r>
            <a:r>
              <a:rPr kumimoji="0" lang="pt-BR" altLang="pt-BR" sz="2400" b="0" i="0" u="none" strike="noStrike" cap="none" normalizeH="0" baseline="0" dirty="0">
                <a:ln>
                  <a:noFill/>
                </a:ln>
                <a:solidFill>
                  <a:srgbClr val="000000"/>
                </a:solidFill>
                <a:effectLst/>
                <a:latin typeface="Consolas" panose="020B0609020204030204" pitchFamily="49" charset="0"/>
                <a:ea typeface="Calibri" panose="020F0502020204030204" pitchFamily="34" charset="0"/>
                <a:cs typeface="Courier New" panose="02070309020205020404" pitchFamily="49" charset="0"/>
              </a:rPr>
              <a:t>=</a:t>
            </a:r>
            <a:r>
              <a:rPr kumimoji="0" lang="pt-BR" altLang="pt-BR" sz="2400" b="0" i="0" u="none" strike="noStrike" cap="none" normalizeH="0" baseline="0" dirty="0">
                <a:ln>
                  <a:noFill/>
                </a:ln>
                <a:solidFill>
                  <a:srgbClr val="0000FF"/>
                </a:solidFill>
                <a:effectLst/>
                <a:latin typeface="Consolas" panose="020B0609020204030204" pitchFamily="49" charset="0"/>
                <a:ea typeface="Calibri" panose="020F0502020204030204" pitchFamily="34" charset="0"/>
                <a:cs typeface="Courier New" panose="02070309020205020404" pitchFamily="49" charset="0"/>
              </a:rPr>
              <a:t>"240"</a:t>
            </a:r>
            <a:r>
              <a:rPr kumimoji="0" lang="pt-BR" altLang="pt-BR" sz="2400" b="0" i="0" u="none" strike="noStrike" cap="none" normalizeH="0" baseline="0" dirty="0">
                <a:ln>
                  <a:noFill/>
                </a:ln>
                <a:solidFill>
                  <a:srgbClr val="251101"/>
                </a:solidFill>
                <a:effectLst/>
                <a:latin typeface="Consolas" panose="020B0609020204030204" pitchFamily="49" charset="0"/>
                <a:ea typeface="Calibri" panose="020F0502020204030204" pitchFamily="34" charset="0"/>
                <a:cs typeface="Times New Roman" panose="02020603050405020304" pitchFamily="18" charset="0"/>
              </a:rPr>
              <a:t> </a:t>
            </a:r>
            <a:r>
              <a:rPr kumimoji="0" lang="pt-BR" altLang="pt-BR" sz="2400" b="0" i="0" u="none" strike="noStrike" cap="none" normalizeH="0" baseline="0" dirty="0">
                <a:ln>
                  <a:noFill/>
                </a:ln>
                <a:solidFill>
                  <a:srgbClr val="251101"/>
                </a:solidFill>
                <a:effectLst/>
                <a:latin typeface="Courier New" panose="02070309020205020404" pitchFamily="49" charset="0"/>
                <a:ea typeface="Times New Roman" panose="02020603050405020304" pitchFamily="18" charset="0"/>
                <a:cs typeface="Courier New" panose="02070309020205020404" pitchFamily="49" charset="0"/>
              </a:rPr>
              <a:t>/&gt;</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3751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73C06C6B-5E10-8F2C-4E2C-C1B5BEB5DBDD}"/>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sp>
        <p:nvSpPr>
          <p:cNvPr id="8" name="CaixaDeTexto 7">
            <a:extLst>
              <a:ext uri="{FF2B5EF4-FFF2-40B4-BE49-F238E27FC236}">
                <a16:creationId xmlns:a16="http://schemas.microsoft.com/office/drawing/2014/main" id="{DF537BC4-6562-44DD-E8DE-7AAA9690AB9D}"/>
              </a:ext>
            </a:extLst>
          </p:cNvPr>
          <p:cNvSpPr txBox="1"/>
          <p:nvPr/>
        </p:nvSpPr>
        <p:spPr>
          <a:xfrm>
            <a:off x="1300065" y="574635"/>
            <a:ext cx="9591870" cy="4124206"/>
          </a:xfrm>
          <a:prstGeom prst="rect">
            <a:avLst/>
          </a:prstGeom>
          <a:noFill/>
        </p:spPr>
        <p:txBody>
          <a:bodyPr wrap="square">
            <a:spAutoFit/>
          </a:bodyPr>
          <a:lstStyle/>
          <a:p>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picture</a:t>
            </a:r>
            <a:r>
              <a:rPr lang="pt-BR" sz="2200" b="1" dirty="0">
                <a:solidFill>
                  <a:srgbClr val="C00000"/>
                </a:solidFill>
                <a:latin typeface="Abadi" panose="020B0604020104020204" pitchFamily="34" charset="0"/>
              </a:rPr>
              <a:t>&gt;:</a:t>
            </a:r>
          </a:p>
          <a:p>
            <a:r>
              <a:rPr lang="pt-BR" sz="2200" dirty="0">
                <a:solidFill>
                  <a:schemeClr val="accent1">
                    <a:lumMod val="50000"/>
                  </a:schemeClr>
                </a:solidFill>
                <a:latin typeface="Abadi" panose="020B0604020104020204" pitchFamily="34" charset="0"/>
              </a:rPr>
              <a:t>A </a:t>
            </a:r>
            <a:r>
              <a:rPr lang="pt-BR" sz="2200" dirty="0" err="1">
                <a:solidFill>
                  <a:schemeClr val="accent1">
                    <a:lumMod val="50000"/>
                  </a:schemeClr>
                </a:solidFill>
                <a:latin typeface="Abadi" panose="020B0604020104020204" pitchFamily="34" charset="0"/>
              </a:rPr>
              <a:t>tag</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picture</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é usada para implementar imagens responsivas, permitindo que diferentes versões de uma imagem sejam carregadas com base nas características da tela do dispositivo. Ela contém uma ou mais </a:t>
            </a:r>
            <a:r>
              <a:rPr lang="pt-BR" sz="2200" dirty="0" err="1">
                <a:solidFill>
                  <a:schemeClr val="accent1">
                    <a:lumMod val="50000"/>
                  </a:schemeClr>
                </a:solidFill>
                <a:latin typeface="Abadi" panose="020B0604020104020204" pitchFamily="34" charset="0"/>
              </a:rPr>
              <a:t>tags</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source</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e uma </a:t>
            </a:r>
            <a:r>
              <a:rPr lang="pt-BR" sz="2200" dirty="0" err="1">
                <a:solidFill>
                  <a:schemeClr val="accent1">
                    <a:lumMod val="50000"/>
                  </a:schemeClr>
                </a:solidFill>
                <a:latin typeface="Abadi" panose="020B0604020104020204" pitchFamily="34" charset="0"/>
              </a:rPr>
              <a:t>tag</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img</a:t>
            </a:r>
            <a:r>
              <a:rPr lang="pt-BR" sz="2200" b="1" dirty="0">
                <a:solidFill>
                  <a:srgbClr val="C00000"/>
                </a:solidFill>
                <a:latin typeface="Abadi" panose="020B0604020104020204" pitchFamily="34" charset="0"/>
              </a:rPr>
              <a:t>&gt;.</a:t>
            </a:r>
          </a:p>
          <a:p>
            <a:endParaRPr lang="pt-BR" sz="1000" b="1" dirty="0">
              <a:solidFill>
                <a:schemeClr val="accent1">
                  <a:lumMod val="50000"/>
                </a:schemeClr>
              </a:solidFill>
              <a:latin typeface="Abadi" panose="020B0604020104020204" pitchFamily="34" charset="0"/>
            </a:endParaRPr>
          </a:p>
          <a:p>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source</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Define uma versão alternativa da imagem para ser usada em diferentes condições, como diferentes tamanhos de tela. É especificado usando a </a:t>
            </a:r>
            <a:r>
              <a:rPr lang="pt-BR" sz="2200" dirty="0" err="1">
                <a:solidFill>
                  <a:schemeClr val="accent1">
                    <a:lumMod val="50000"/>
                  </a:schemeClr>
                </a:solidFill>
                <a:latin typeface="Abadi" panose="020B0604020104020204" pitchFamily="34" charset="0"/>
              </a:rPr>
              <a:t>tag</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source</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que possui o atributo </a:t>
            </a:r>
            <a:r>
              <a:rPr lang="pt-BR" sz="2200" b="1" dirty="0" err="1">
                <a:solidFill>
                  <a:srgbClr val="C00000"/>
                </a:solidFill>
                <a:latin typeface="Abadi" panose="020B0604020104020204" pitchFamily="34" charset="0"/>
              </a:rPr>
              <a:t>srcset</a:t>
            </a:r>
            <a:r>
              <a:rPr lang="pt-BR" sz="2200" dirty="0">
                <a:solidFill>
                  <a:schemeClr val="accent1">
                    <a:lumMod val="50000"/>
                  </a:schemeClr>
                </a:solidFill>
                <a:latin typeface="Abadi" panose="020B0604020104020204" pitchFamily="34" charset="0"/>
              </a:rPr>
              <a:t> para definir a imagem e o atributo media para definir as condições em que a imagem deve ser usada.</a:t>
            </a:r>
          </a:p>
          <a:p>
            <a:endParaRPr lang="pt-BR" sz="1000" dirty="0">
              <a:solidFill>
                <a:schemeClr val="accent1">
                  <a:lumMod val="50000"/>
                </a:schemeClr>
              </a:solidFill>
              <a:latin typeface="Abadi" panose="020B0604020104020204" pitchFamily="34" charset="0"/>
            </a:endParaRPr>
          </a:p>
          <a:p>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img</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Define a imagem padrão a ser usada quando nenhuma das condições definidas nas </a:t>
            </a:r>
            <a:r>
              <a:rPr lang="pt-BR" sz="2200" dirty="0" err="1">
                <a:solidFill>
                  <a:schemeClr val="accent1">
                    <a:lumMod val="50000"/>
                  </a:schemeClr>
                </a:solidFill>
                <a:latin typeface="Abadi" panose="020B0604020104020204" pitchFamily="34" charset="0"/>
              </a:rPr>
              <a:t>tags</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source</a:t>
            </a:r>
            <a:r>
              <a:rPr lang="pt-BR" sz="2200" b="1" dirty="0">
                <a:solidFill>
                  <a:srgbClr val="C00000"/>
                </a:solidFill>
                <a:latin typeface="Abadi" panose="020B0604020104020204" pitchFamily="34" charset="0"/>
              </a:rPr>
              <a:t>&gt;</a:t>
            </a:r>
            <a:r>
              <a:rPr lang="pt-BR" sz="2200" b="1" dirty="0">
                <a:solidFill>
                  <a:srgbClr val="FF0000"/>
                </a:solidFill>
                <a:latin typeface="Abadi" panose="020B0604020104020204" pitchFamily="34" charset="0"/>
              </a:rPr>
              <a:t> </a:t>
            </a:r>
            <a:r>
              <a:rPr lang="pt-BR" sz="2200" dirty="0">
                <a:solidFill>
                  <a:schemeClr val="accent1">
                    <a:lumMod val="50000"/>
                  </a:schemeClr>
                </a:solidFill>
                <a:latin typeface="Abadi" panose="020B0604020104020204" pitchFamily="34" charset="0"/>
              </a:rPr>
              <a:t>for atendida.</a:t>
            </a:r>
          </a:p>
        </p:txBody>
      </p:sp>
    </p:spTree>
    <p:extLst>
      <p:ext uri="{BB962C8B-B14F-4D97-AF65-F5344CB8AC3E}">
        <p14:creationId xmlns:p14="http://schemas.microsoft.com/office/powerpoint/2010/main" val="42646420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73C06C6B-5E10-8F2C-4E2C-C1B5BEB5DBDD}"/>
              </a:ext>
            </a:extLst>
          </p:cNvPr>
          <p:cNvPicPr>
            <a:picLocks noChangeAspect="1"/>
          </p:cNvPicPr>
          <p:nvPr/>
        </p:nvPicPr>
        <p:blipFill>
          <a:blip r:embed="rId2">
            <a:alphaModFix amt="20000"/>
          </a:blip>
          <a:stretch>
            <a:fillRect/>
          </a:stretch>
        </p:blipFill>
        <p:spPr>
          <a:xfrm rot="5400000">
            <a:off x="2667002" y="-2667001"/>
            <a:ext cx="6858000" cy="12192001"/>
          </a:xfrm>
          <a:prstGeom prst="rect">
            <a:avLst/>
          </a:prstGeom>
        </p:spPr>
      </p:pic>
      <p:sp>
        <p:nvSpPr>
          <p:cNvPr id="8" name="CaixaDeTexto 7">
            <a:extLst>
              <a:ext uri="{FF2B5EF4-FFF2-40B4-BE49-F238E27FC236}">
                <a16:creationId xmlns:a16="http://schemas.microsoft.com/office/drawing/2014/main" id="{DF537BC4-6562-44DD-E8DE-7AAA9690AB9D}"/>
              </a:ext>
            </a:extLst>
          </p:cNvPr>
          <p:cNvSpPr txBox="1"/>
          <p:nvPr/>
        </p:nvSpPr>
        <p:spPr>
          <a:xfrm>
            <a:off x="1300065" y="938529"/>
            <a:ext cx="9591870" cy="2123658"/>
          </a:xfrm>
          <a:prstGeom prst="rect">
            <a:avLst/>
          </a:prstGeom>
          <a:noFill/>
        </p:spPr>
        <p:txBody>
          <a:bodyPr wrap="square">
            <a:spAutoFit/>
          </a:bodyPr>
          <a:lstStyle/>
          <a:p>
            <a:r>
              <a:rPr lang="pt-BR" sz="2200" dirty="0">
                <a:solidFill>
                  <a:schemeClr val="accent1">
                    <a:lumMod val="50000"/>
                  </a:schemeClr>
                </a:solidFill>
                <a:latin typeface="Abadi" panose="020B0604020104020204" pitchFamily="34" charset="0"/>
              </a:rPr>
              <a:t>Em resumo, a </a:t>
            </a:r>
            <a:r>
              <a:rPr lang="pt-BR" sz="2200" dirty="0" err="1">
                <a:solidFill>
                  <a:schemeClr val="accent1">
                    <a:lumMod val="50000"/>
                  </a:schemeClr>
                </a:solidFill>
                <a:latin typeface="Abadi" panose="020B0604020104020204" pitchFamily="34" charset="0"/>
              </a:rPr>
              <a:t>tag</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img</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é usada para exibir imagens individuais e não oferece suporte direto a imagens responsivas. A </a:t>
            </a:r>
            <a:r>
              <a:rPr lang="pt-BR" sz="2200" dirty="0" err="1">
                <a:solidFill>
                  <a:schemeClr val="accent1">
                    <a:lumMod val="50000"/>
                  </a:schemeClr>
                </a:solidFill>
                <a:latin typeface="Abadi" panose="020B0604020104020204" pitchFamily="34" charset="0"/>
              </a:rPr>
              <a:t>tag</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picture</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é usada para criar imagens responsivas, permitindo a seleção de diferentes versões de uma imagem com base nas características do dispositivo, como tamanho de tela. É comum usar a </a:t>
            </a:r>
            <a:r>
              <a:rPr lang="pt-BR" sz="2200" dirty="0" err="1">
                <a:solidFill>
                  <a:schemeClr val="accent1">
                    <a:lumMod val="50000"/>
                  </a:schemeClr>
                </a:solidFill>
                <a:latin typeface="Abadi" panose="020B0604020104020204" pitchFamily="34" charset="0"/>
              </a:rPr>
              <a:t>tag</a:t>
            </a:r>
            <a:r>
              <a:rPr lang="pt-BR" sz="2200" dirty="0">
                <a:solidFill>
                  <a:schemeClr val="accent1">
                    <a:lumMod val="50000"/>
                  </a:schemeClr>
                </a:solidFill>
                <a:latin typeface="Abadi" panose="020B0604020104020204" pitchFamily="34" charset="0"/>
              </a:rPr>
              <a:t> </a:t>
            </a:r>
            <a:r>
              <a:rPr lang="pt-BR" sz="2200" b="1" dirty="0">
                <a:solidFill>
                  <a:srgbClr val="C00000"/>
                </a:solidFill>
                <a:latin typeface="Abadi" panose="020B0604020104020204" pitchFamily="34" charset="0"/>
              </a:rPr>
              <a:t>&lt;</a:t>
            </a:r>
            <a:r>
              <a:rPr lang="pt-BR" sz="2200" b="1" dirty="0" err="1">
                <a:solidFill>
                  <a:srgbClr val="C00000"/>
                </a:solidFill>
                <a:latin typeface="Abadi" panose="020B0604020104020204" pitchFamily="34" charset="0"/>
              </a:rPr>
              <a:t>picture</a:t>
            </a:r>
            <a:r>
              <a:rPr lang="pt-BR" sz="2200" b="1" dirty="0">
                <a:solidFill>
                  <a:srgbClr val="C00000"/>
                </a:solidFill>
                <a:latin typeface="Abadi" panose="020B0604020104020204" pitchFamily="34" charset="0"/>
              </a:rPr>
              <a:t>&gt; </a:t>
            </a:r>
            <a:r>
              <a:rPr lang="pt-BR" sz="2200" dirty="0">
                <a:solidFill>
                  <a:schemeClr val="accent1">
                    <a:lumMod val="50000"/>
                  </a:schemeClr>
                </a:solidFill>
                <a:latin typeface="Abadi" panose="020B0604020104020204" pitchFamily="34" charset="0"/>
              </a:rPr>
              <a:t>quando você precisa de imagens flexíveis e adaptáveis a diferentes dispositivos.</a:t>
            </a:r>
          </a:p>
        </p:txBody>
      </p:sp>
      <p:pic>
        <p:nvPicPr>
          <p:cNvPr id="10" name="Imagem 9">
            <a:extLst>
              <a:ext uri="{FF2B5EF4-FFF2-40B4-BE49-F238E27FC236}">
                <a16:creationId xmlns:a16="http://schemas.microsoft.com/office/drawing/2014/main" id="{A4D33303-358D-B736-810F-EE8703D54AAE}"/>
              </a:ext>
            </a:extLst>
          </p:cNvPr>
          <p:cNvPicPr>
            <a:picLocks noChangeAspect="1"/>
          </p:cNvPicPr>
          <p:nvPr/>
        </p:nvPicPr>
        <p:blipFill>
          <a:blip r:embed="rId3"/>
          <a:stretch>
            <a:fillRect/>
          </a:stretch>
        </p:blipFill>
        <p:spPr>
          <a:xfrm>
            <a:off x="1072710" y="3232112"/>
            <a:ext cx="9819225" cy="2293985"/>
          </a:xfrm>
          <a:prstGeom prst="rect">
            <a:avLst/>
          </a:prstGeom>
        </p:spPr>
      </p:pic>
    </p:spTree>
    <p:extLst>
      <p:ext uri="{BB962C8B-B14F-4D97-AF65-F5344CB8AC3E}">
        <p14:creationId xmlns:p14="http://schemas.microsoft.com/office/powerpoint/2010/main" val="3106332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Padrão do plano de fundo&#10;&#10;Descrição gerada automaticamente">
            <a:extLst>
              <a:ext uri="{FF2B5EF4-FFF2-40B4-BE49-F238E27FC236}">
                <a16:creationId xmlns:a16="http://schemas.microsoft.com/office/drawing/2014/main" id="{ECC7A4F8-DC4E-36DD-08E2-07C08580BFF8}"/>
              </a:ext>
            </a:extLst>
          </p:cNvPr>
          <p:cNvPicPr>
            <a:picLocks noChangeAspect="1"/>
          </p:cNvPicPr>
          <p:nvPr/>
        </p:nvPicPr>
        <p:blipFill>
          <a:blip r:embed="rId2"/>
          <a:stretch>
            <a:fillRect/>
          </a:stretch>
        </p:blipFill>
        <p:spPr>
          <a:xfrm>
            <a:off x="0" y="0"/>
            <a:ext cx="12192000" cy="6859404"/>
          </a:xfrm>
          <a:prstGeom prst="rect">
            <a:avLst/>
          </a:prstGeom>
        </p:spPr>
      </p:pic>
      <p:pic>
        <p:nvPicPr>
          <p:cNvPr id="2050" name="Picture 2">
            <a:extLst>
              <a:ext uri="{FF2B5EF4-FFF2-40B4-BE49-F238E27FC236}">
                <a16:creationId xmlns:a16="http://schemas.microsoft.com/office/drawing/2014/main" id="{42203A20-6080-7CA7-9F3A-BE79AC521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142" y="734639"/>
            <a:ext cx="4177929" cy="417792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E212D46-8494-BEE1-34E9-7A5D2880D9DD}"/>
              </a:ext>
            </a:extLst>
          </p:cNvPr>
          <p:cNvSpPr txBox="1"/>
          <p:nvPr/>
        </p:nvSpPr>
        <p:spPr>
          <a:xfrm>
            <a:off x="1012961" y="599345"/>
            <a:ext cx="1847849" cy="1107996"/>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6600" dirty="0" err="1">
                <a:solidFill>
                  <a:schemeClr val="bg1">
                    <a:lumMod val="95000"/>
                  </a:schemeClr>
                </a:solidFill>
                <a:latin typeface="Gotham Black" pitchFamily="50" charset="0"/>
              </a:rPr>
              <a:t>Tag</a:t>
            </a:r>
            <a:endParaRPr lang="pt-BR" sz="6600" dirty="0">
              <a:solidFill>
                <a:schemeClr val="bg1">
                  <a:lumMod val="95000"/>
                </a:schemeClr>
              </a:solidFill>
              <a:latin typeface="Gotham Black" pitchFamily="50" charset="0"/>
            </a:endParaRPr>
          </a:p>
        </p:txBody>
      </p:sp>
      <p:sp>
        <p:nvSpPr>
          <p:cNvPr id="9" name="CaixaDeTexto 8">
            <a:extLst>
              <a:ext uri="{FF2B5EF4-FFF2-40B4-BE49-F238E27FC236}">
                <a16:creationId xmlns:a16="http://schemas.microsoft.com/office/drawing/2014/main" id="{B35676E3-031F-C1A8-EA2B-EDD172758DCB}"/>
              </a:ext>
            </a:extLst>
          </p:cNvPr>
          <p:cNvSpPr txBox="1"/>
          <p:nvPr/>
        </p:nvSpPr>
        <p:spPr>
          <a:xfrm>
            <a:off x="1371079" y="1491125"/>
            <a:ext cx="6604866" cy="1862048"/>
          </a:xfrm>
          <a:prstGeom prst="rect">
            <a:avLst/>
          </a:prstGeom>
          <a:noFill/>
          <a:effectLst>
            <a:outerShdw blurRad="50800" dist="38100" dir="5400000" algn="t" rotWithShape="0">
              <a:prstClr val="black">
                <a:alpha val="40000"/>
              </a:prstClr>
            </a:outerShdw>
          </a:effectLst>
        </p:spPr>
        <p:txBody>
          <a:bodyPr wrap="square" rtlCol="0">
            <a:spAutoFit/>
          </a:bodyPr>
          <a:lstStyle/>
          <a:p>
            <a:r>
              <a:rPr lang="pt-BR" sz="11500" dirty="0">
                <a:solidFill>
                  <a:schemeClr val="bg1">
                    <a:lumMod val="95000"/>
                  </a:schemeClr>
                </a:solidFill>
                <a:latin typeface="Gotham Black" pitchFamily="50" charset="0"/>
              </a:rPr>
              <a:t>Listas</a:t>
            </a:r>
          </a:p>
        </p:txBody>
      </p:sp>
      <p:grpSp>
        <p:nvGrpSpPr>
          <p:cNvPr id="19" name="Agrupar 18">
            <a:extLst>
              <a:ext uri="{FF2B5EF4-FFF2-40B4-BE49-F238E27FC236}">
                <a16:creationId xmlns:a16="http://schemas.microsoft.com/office/drawing/2014/main" id="{E7E0F27C-7B95-4EE9-A0B5-FCB3C907BF99}"/>
              </a:ext>
            </a:extLst>
          </p:cNvPr>
          <p:cNvGrpSpPr/>
          <p:nvPr/>
        </p:nvGrpSpPr>
        <p:grpSpPr>
          <a:xfrm>
            <a:off x="1075813" y="4497016"/>
            <a:ext cx="6773281" cy="1513840"/>
            <a:chOff x="1075813" y="4497016"/>
            <a:chExt cx="6773281" cy="1513840"/>
          </a:xfrm>
        </p:grpSpPr>
        <p:grpSp>
          <p:nvGrpSpPr>
            <p:cNvPr id="18" name="Agrupar 17">
              <a:extLst>
                <a:ext uri="{FF2B5EF4-FFF2-40B4-BE49-F238E27FC236}">
                  <a16:creationId xmlns:a16="http://schemas.microsoft.com/office/drawing/2014/main" id="{DB30DD64-658C-E337-E286-938594E21E6D}"/>
                </a:ext>
              </a:extLst>
            </p:cNvPr>
            <p:cNvGrpSpPr/>
            <p:nvPr/>
          </p:nvGrpSpPr>
          <p:grpSpPr>
            <a:xfrm>
              <a:off x="1075813" y="4497016"/>
              <a:ext cx="5197783" cy="1513840"/>
              <a:chOff x="1844739" y="4444374"/>
              <a:chExt cx="5197783" cy="1513840"/>
            </a:xfrm>
            <a:effectLst>
              <a:outerShdw blurRad="50800" dist="38100" dir="8100000" algn="tr" rotWithShape="0">
                <a:prstClr val="black">
                  <a:alpha val="40000"/>
                </a:prstClr>
              </a:outerShdw>
            </a:effectLst>
          </p:grpSpPr>
          <p:pic>
            <p:nvPicPr>
              <p:cNvPr id="15" name="Imagem 14" descr="Ícone&#10;&#10;Descrição gerada automaticamente">
                <a:extLst>
                  <a:ext uri="{FF2B5EF4-FFF2-40B4-BE49-F238E27FC236}">
                    <a16:creationId xmlns:a16="http://schemas.microsoft.com/office/drawing/2014/main" id="{1ECA36DC-A33C-149D-E9D2-DCD426790F37}"/>
                  </a:ext>
                </a:extLst>
              </p:cNvPr>
              <p:cNvPicPr>
                <a:picLocks noChangeAspect="1"/>
              </p:cNvPicPr>
              <p:nvPr/>
            </p:nvPicPr>
            <p:blipFill>
              <a:blip r:embed="rId4"/>
              <a:stretch>
                <a:fillRect/>
              </a:stretch>
            </p:blipFill>
            <p:spPr>
              <a:xfrm>
                <a:off x="1844739" y="4444374"/>
                <a:ext cx="1432147" cy="1432147"/>
              </a:xfrm>
              <a:prstGeom prst="rect">
                <a:avLst/>
              </a:prstGeom>
            </p:spPr>
          </p:pic>
          <p:pic>
            <p:nvPicPr>
              <p:cNvPr id="17" name="Imagem 16" descr="Texto, Ícone&#10;&#10;Descrição gerada automaticamente">
                <a:extLst>
                  <a:ext uri="{FF2B5EF4-FFF2-40B4-BE49-F238E27FC236}">
                    <a16:creationId xmlns:a16="http://schemas.microsoft.com/office/drawing/2014/main" id="{56D6669B-9ED6-F360-C049-42E4758DDEBD}"/>
                  </a:ext>
                </a:extLst>
              </p:cNvPr>
              <p:cNvPicPr>
                <a:picLocks noChangeAspect="1"/>
              </p:cNvPicPr>
              <p:nvPr/>
            </p:nvPicPr>
            <p:blipFill>
              <a:blip r:embed="rId5"/>
              <a:stretch>
                <a:fillRect/>
              </a:stretch>
            </p:blipFill>
            <p:spPr>
              <a:xfrm>
                <a:off x="3675981" y="4446460"/>
                <a:ext cx="1335931" cy="1430062"/>
              </a:xfrm>
              <a:prstGeom prst="rect">
                <a:avLst/>
              </a:prstGeom>
            </p:spPr>
          </p:pic>
          <p:pic>
            <p:nvPicPr>
              <p:cNvPr id="2052" name="Picture 4" descr="Formato de arquivo gif - ícones de arquivos e pastas grátis">
                <a:extLst>
                  <a:ext uri="{FF2B5EF4-FFF2-40B4-BE49-F238E27FC236}">
                    <a16:creationId xmlns:a16="http://schemas.microsoft.com/office/drawing/2014/main" id="{4606FABD-A596-8224-049E-E6045233F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8682" y="4444374"/>
                <a:ext cx="1513840" cy="151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Svg - ícones de interface grátis">
              <a:extLst>
                <a:ext uri="{FF2B5EF4-FFF2-40B4-BE49-F238E27FC236}">
                  <a16:creationId xmlns:a16="http://schemas.microsoft.com/office/drawing/2014/main" id="{8D29BF46-E684-5752-BF2B-9BDF6AD51B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4782" y="4584316"/>
              <a:ext cx="1354312" cy="13543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6030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avião, flor, escuro, homem&#10;&#10;Descrição gerada automaticamente">
            <a:extLst>
              <a:ext uri="{FF2B5EF4-FFF2-40B4-BE49-F238E27FC236}">
                <a16:creationId xmlns:a16="http://schemas.microsoft.com/office/drawing/2014/main" id="{56B2EE73-90C1-A4B3-E048-52223C99F257}"/>
              </a:ext>
            </a:extLst>
          </p:cNvPr>
          <p:cNvPicPr>
            <a:picLocks noChangeAspect="1"/>
          </p:cNvPicPr>
          <p:nvPr/>
        </p:nvPicPr>
        <p:blipFill>
          <a:blip r:embed="rId2">
            <a:alphaModFix amt="20000"/>
          </a:blip>
          <a:stretch>
            <a:fillRect/>
          </a:stretch>
        </p:blipFill>
        <p:spPr>
          <a:xfrm rot="5400000">
            <a:off x="2667001" y="-2667001"/>
            <a:ext cx="6858000" cy="12192001"/>
          </a:xfrm>
          <a:prstGeom prst="rect">
            <a:avLst/>
          </a:prstGeom>
        </p:spPr>
      </p:pic>
      <p:sp>
        <p:nvSpPr>
          <p:cNvPr id="11" name="Retângulo: Cantos Arredondados 10">
            <a:extLst>
              <a:ext uri="{FF2B5EF4-FFF2-40B4-BE49-F238E27FC236}">
                <a16:creationId xmlns:a16="http://schemas.microsoft.com/office/drawing/2014/main" id="{AF68FD68-E4B2-EB2A-F96F-A81B17D4A157}"/>
              </a:ext>
            </a:extLst>
          </p:cNvPr>
          <p:cNvSpPr/>
          <p:nvPr/>
        </p:nvSpPr>
        <p:spPr>
          <a:xfrm>
            <a:off x="5916388" y="2631233"/>
            <a:ext cx="5503504" cy="2987971"/>
          </a:xfrm>
          <a:prstGeom prst="roundRect">
            <a:avLst/>
          </a:prstGeom>
          <a:solidFill>
            <a:schemeClr val="accent1">
              <a:alpha val="6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Cantos Arredondados 11">
            <a:extLst>
              <a:ext uri="{FF2B5EF4-FFF2-40B4-BE49-F238E27FC236}">
                <a16:creationId xmlns:a16="http://schemas.microsoft.com/office/drawing/2014/main" id="{DE83DA23-DAA8-8BD1-F831-E8CF05CDCA16}"/>
              </a:ext>
            </a:extLst>
          </p:cNvPr>
          <p:cNvSpPr/>
          <p:nvPr/>
        </p:nvSpPr>
        <p:spPr>
          <a:xfrm>
            <a:off x="922180" y="1474465"/>
            <a:ext cx="5503504" cy="2987971"/>
          </a:xfrm>
          <a:prstGeom prst="roundRect">
            <a:avLst/>
          </a:prstGeom>
          <a:solidFill>
            <a:schemeClr val="accent1">
              <a:alpha val="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aixaDeTexto 3">
            <a:extLst>
              <a:ext uri="{FF2B5EF4-FFF2-40B4-BE49-F238E27FC236}">
                <a16:creationId xmlns:a16="http://schemas.microsoft.com/office/drawing/2014/main" id="{CFD2FCC2-83E2-60FC-25DC-197DFC41BF49}"/>
              </a:ext>
            </a:extLst>
          </p:cNvPr>
          <p:cNvSpPr txBox="1"/>
          <p:nvPr/>
        </p:nvSpPr>
        <p:spPr>
          <a:xfrm>
            <a:off x="734786" y="440485"/>
            <a:ext cx="8315908" cy="707886"/>
          </a:xfrm>
          <a:prstGeom prst="rect">
            <a:avLst/>
          </a:prstGeom>
          <a:noFill/>
        </p:spPr>
        <p:txBody>
          <a:bodyPr wrap="square">
            <a:spAutoFit/>
          </a:bodyPr>
          <a:lstStyle/>
          <a:p>
            <a:pPr algn="l"/>
            <a:r>
              <a:rPr lang="pt-BR" sz="4000" b="1" i="0" dirty="0" err="1">
                <a:solidFill>
                  <a:schemeClr val="accent2"/>
                </a:solidFill>
                <a:effectLst/>
                <a:latin typeface="Gotham" panose="02000504050000020004" pitchFamily="2" charset="0"/>
              </a:rPr>
              <a:t>Tags</a:t>
            </a:r>
            <a:r>
              <a:rPr lang="pt-BR" sz="4000" b="1" i="0" dirty="0">
                <a:solidFill>
                  <a:schemeClr val="accent2"/>
                </a:solidFill>
                <a:effectLst/>
                <a:latin typeface="Gotham" panose="02000504050000020004" pitchFamily="2" charset="0"/>
              </a:rPr>
              <a:t> HTML de listas</a:t>
            </a:r>
          </a:p>
        </p:txBody>
      </p:sp>
      <p:sp>
        <p:nvSpPr>
          <p:cNvPr id="8" name="CaixaDeTexto 7">
            <a:extLst>
              <a:ext uri="{FF2B5EF4-FFF2-40B4-BE49-F238E27FC236}">
                <a16:creationId xmlns:a16="http://schemas.microsoft.com/office/drawing/2014/main" id="{C8A1958B-B0AA-666F-1D16-758B9B7C5F21}"/>
              </a:ext>
            </a:extLst>
          </p:cNvPr>
          <p:cNvSpPr txBox="1"/>
          <p:nvPr/>
        </p:nvSpPr>
        <p:spPr>
          <a:xfrm>
            <a:off x="1298509" y="1474465"/>
            <a:ext cx="4947557" cy="2862322"/>
          </a:xfrm>
          <a:prstGeom prst="rect">
            <a:avLst/>
          </a:prstGeom>
          <a:noFill/>
          <a:effectLst>
            <a:outerShdw blurRad="63500" sx="102000" sy="102000" algn="ctr" rotWithShape="0">
              <a:prstClr val="black">
                <a:alpha val="40000"/>
              </a:prstClr>
            </a:outerShdw>
          </a:effectLst>
        </p:spPr>
        <p:txBody>
          <a:bodyPr wrap="square">
            <a:spAutoFit/>
          </a:bodyPr>
          <a:lstStyle/>
          <a:p>
            <a:r>
              <a:rPr lang="pt-BR" sz="3000" dirty="0"/>
              <a:t>&lt;p&gt;Minha lista ordenada:&lt;/p&gt;</a:t>
            </a:r>
          </a:p>
          <a:p>
            <a:r>
              <a:rPr lang="pt-BR" sz="3000" dirty="0"/>
              <a:t>&lt;</a:t>
            </a:r>
            <a:r>
              <a:rPr lang="pt-BR" sz="3000" dirty="0" err="1"/>
              <a:t>ol</a:t>
            </a:r>
            <a:r>
              <a:rPr lang="pt-BR" sz="3000" dirty="0"/>
              <a:t>&gt;</a:t>
            </a:r>
          </a:p>
          <a:p>
            <a:r>
              <a:rPr lang="pt-BR" sz="3000" dirty="0"/>
              <a:t>  &lt;li&gt;item 1&lt;/li&gt;</a:t>
            </a:r>
          </a:p>
          <a:p>
            <a:r>
              <a:rPr lang="pt-BR" sz="3000" dirty="0"/>
              <a:t>  &lt;li&gt;item 2&lt;/li&gt;</a:t>
            </a:r>
          </a:p>
          <a:p>
            <a:r>
              <a:rPr lang="pt-BR" sz="3000" dirty="0"/>
              <a:t>  &lt;li&gt;item 3&lt;/li&gt;</a:t>
            </a:r>
          </a:p>
          <a:p>
            <a:r>
              <a:rPr lang="pt-BR" sz="3000" dirty="0"/>
              <a:t>&lt;/</a:t>
            </a:r>
            <a:r>
              <a:rPr lang="pt-BR" sz="3000" dirty="0" err="1"/>
              <a:t>ol</a:t>
            </a:r>
            <a:r>
              <a:rPr lang="pt-BR" sz="3000" dirty="0"/>
              <a:t>&gt;</a:t>
            </a:r>
          </a:p>
        </p:txBody>
      </p:sp>
      <p:sp>
        <p:nvSpPr>
          <p:cNvPr id="10" name="CaixaDeTexto 9">
            <a:extLst>
              <a:ext uri="{FF2B5EF4-FFF2-40B4-BE49-F238E27FC236}">
                <a16:creationId xmlns:a16="http://schemas.microsoft.com/office/drawing/2014/main" id="{7E649231-E564-E9B3-B9F4-E78656C4E4A6}"/>
              </a:ext>
            </a:extLst>
          </p:cNvPr>
          <p:cNvSpPr txBox="1"/>
          <p:nvPr/>
        </p:nvSpPr>
        <p:spPr>
          <a:xfrm>
            <a:off x="6358809" y="2716058"/>
            <a:ext cx="4655196" cy="2862322"/>
          </a:xfrm>
          <a:prstGeom prst="rect">
            <a:avLst/>
          </a:prstGeom>
          <a:noFill/>
        </p:spPr>
        <p:txBody>
          <a:bodyPr wrap="square">
            <a:spAutoFit/>
          </a:bodyPr>
          <a:lstStyle/>
          <a:p>
            <a:r>
              <a:rPr lang="pt-BR" sz="3000" dirty="0"/>
              <a:t>&lt;p&gt;Lista não ordenada:&lt;/p&gt;</a:t>
            </a:r>
          </a:p>
          <a:p>
            <a:r>
              <a:rPr lang="pt-BR" sz="3000" dirty="0"/>
              <a:t>&lt;</a:t>
            </a:r>
            <a:r>
              <a:rPr lang="pt-BR" sz="3000" dirty="0" err="1"/>
              <a:t>ul</a:t>
            </a:r>
            <a:r>
              <a:rPr lang="pt-BR" sz="3000" dirty="0"/>
              <a:t>&gt;</a:t>
            </a:r>
          </a:p>
          <a:p>
            <a:r>
              <a:rPr lang="pt-BR" sz="3000" dirty="0"/>
              <a:t>  &lt;li&gt;item 1&lt;/li&gt;</a:t>
            </a:r>
          </a:p>
          <a:p>
            <a:r>
              <a:rPr lang="pt-BR" sz="3000" dirty="0"/>
              <a:t>  &lt;li&gt;item 2&lt;/li&gt;</a:t>
            </a:r>
          </a:p>
          <a:p>
            <a:r>
              <a:rPr lang="pt-BR" sz="3000" dirty="0"/>
              <a:t>  &lt;li&gt;item 3&lt;/li&gt;</a:t>
            </a:r>
          </a:p>
          <a:p>
            <a:r>
              <a:rPr lang="pt-BR" sz="3000" dirty="0"/>
              <a:t>&lt;/</a:t>
            </a:r>
            <a:r>
              <a:rPr lang="pt-BR" sz="3000" dirty="0" err="1"/>
              <a:t>ul</a:t>
            </a:r>
            <a:r>
              <a:rPr lang="pt-BR" sz="3000" dirty="0"/>
              <a:t>&gt;</a:t>
            </a:r>
          </a:p>
        </p:txBody>
      </p:sp>
    </p:spTree>
    <p:extLst>
      <p:ext uri="{BB962C8B-B14F-4D97-AF65-F5344CB8AC3E}">
        <p14:creationId xmlns:p14="http://schemas.microsoft.com/office/powerpoint/2010/main" val="22339163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Descrição gerada automaticamente">
            <a:extLst>
              <a:ext uri="{FF2B5EF4-FFF2-40B4-BE49-F238E27FC236}">
                <a16:creationId xmlns:a16="http://schemas.microsoft.com/office/drawing/2014/main" id="{54BFA52E-B038-496F-A8F2-75ADF0736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tângulo 6">
            <a:extLst>
              <a:ext uri="{FF2B5EF4-FFF2-40B4-BE49-F238E27FC236}">
                <a16:creationId xmlns:a16="http://schemas.microsoft.com/office/drawing/2014/main" id="{AFC0E7E4-524F-DDC0-6494-210A4886995E}"/>
              </a:ext>
            </a:extLst>
          </p:cNvPr>
          <p:cNvSpPr/>
          <p:nvPr/>
        </p:nvSpPr>
        <p:spPr>
          <a:xfrm>
            <a:off x="1279948" y="505583"/>
            <a:ext cx="1257602" cy="1384995"/>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pic>
        <p:nvPicPr>
          <p:cNvPr id="5" name="Imagem 4" descr="Interface gráfica do usuário, Aplicativo, Teams&#10;&#10;Descrição gerada automaticamente">
            <a:extLst>
              <a:ext uri="{FF2B5EF4-FFF2-40B4-BE49-F238E27FC236}">
                <a16:creationId xmlns:a16="http://schemas.microsoft.com/office/drawing/2014/main" id="{294B279B-C169-245D-F278-094E3087B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4" name="CaixaDeTexto 3">
            <a:extLst>
              <a:ext uri="{FF2B5EF4-FFF2-40B4-BE49-F238E27FC236}">
                <a16:creationId xmlns:a16="http://schemas.microsoft.com/office/drawing/2014/main" id="{83AFF104-92A3-6D5C-62FC-C35F352687CD}"/>
              </a:ext>
            </a:extLst>
          </p:cNvPr>
          <p:cNvSpPr txBox="1"/>
          <p:nvPr/>
        </p:nvSpPr>
        <p:spPr>
          <a:xfrm>
            <a:off x="690466" y="2396161"/>
            <a:ext cx="4611874" cy="830997"/>
          </a:xfrm>
          <a:prstGeom prst="rect">
            <a:avLst/>
          </a:prstGeom>
          <a:noFill/>
          <a:effectLst/>
        </p:spPr>
        <p:txBody>
          <a:bodyPr wrap="square" rtlCol="0">
            <a:spAutoFit/>
          </a:bodyPr>
          <a:lstStyle/>
          <a:p>
            <a:pPr algn="ctr"/>
            <a:r>
              <a:rPr lang="en-US" sz="4800" dirty="0" err="1">
                <a:solidFill>
                  <a:schemeClr val="bg1"/>
                </a:solidFill>
                <a:latin typeface="Gotham Black" pitchFamily="50" charset="0"/>
              </a:rPr>
              <a:t>Introduç</a:t>
            </a:r>
            <a:r>
              <a:rPr lang="pt-BR" sz="4800" dirty="0" err="1">
                <a:solidFill>
                  <a:schemeClr val="bg1"/>
                </a:solidFill>
                <a:latin typeface="Gotham Black" pitchFamily="50" charset="0"/>
              </a:rPr>
              <a:t>ão</a:t>
            </a:r>
            <a:r>
              <a:rPr lang="pt-BR" sz="4800" dirty="0">
                <a:solidFill>
                  <a:schemeClr val="bg1"/>
                </a:solidFill>
                <a:latin typeface="Gotham Black" pitchFamily="50" charset="0"/>
              </a:rPr>
              <a:t> ao</a:t>
            </a:r>
          </a:p>
        </p:txBody>
      </p:sp>
    </p:spTree>
    <p:extLst>
      <p:ext uri="{BB962C8B-B14F-4D97-AF65-F5344CB8AC3E}">
        <p14:creationId xmlns:p14="http://schemas.microsoft.com/office/powerpoint/2010/main" val="179221367"/>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8B6DA16-4602-040B-3CB6-7FD96AB70BB1}"/>
              </a:ext>
            </a:extLst>
          </p:cNvPr>
          <p:cNvSpPr txBox="1"/>
          <p:nvPr/>
        </p:nvSpPr>
        <p:spPr>
          <a:xfrm>
            <a:off x="2570819" y="1628506"/>
            <a:ext cx="8272091" cy="3600986"/>
          </a:xfrm>
          <a:prstGeom prst="rect">
            <a:avLst/>
          </a:prstGeom>
          <a:noFill/>
          <a:effectLst/>
        </p:spPr>
        <p:txBody>
          <a:bodyPr wrap="square" rtlCol="0">
            <a:spAutoFit/>
          </a:bodyPr>
          <a:lstStyle/>
          <a:p>
            <a:pPr marL="342900" indent="-342900" algn="just">
              <a:buFont typeface="Wingdings" panose="05000000000000000000" pitchFamily="2" charset="2"/>
              <a:buChar char="ü"/>
            </a:pPr>
            <a:r>
              <a:rPr lang="pt-BR" sz="2600" dirty="0">
                <a:solidFill>
                  <a:schemeClr val="accent5">
                    <a:lumMod val="50000"/>
                  </a:schemeClr>
                </a:solidFill>
                <a:latin typeface="Abadi" panose="020B0604020104020204" pitchFamily="34" charset="0"/>
              </a:rPr>
              <a:t>É uma linguagem criada para estilizar coisas em uma página web, como tamanho de fontes, cores de caixas, efeitos visuais etc. </a:t>
            </a:r>
          </a:p>
          <a:p>
            <a:pPr marL="342900" indent="-342900" algn="just">
              <a:buFont typeface="Wingdings" panose="05000000000000000000" pitchFamily="2" charset="2"/>
              <a:buChar char="ü"/>
            </a:pPr>
            <a:endParaRPr lang="pt-BR" sz="1000" dirty="0">
              <a:solidFill>
                <a:schemeClr val="accent5">
                  <a:lumMod val="50000"/>
                </a:schemeClr>
              </a:solidFill>
              <a:latin typeface="Abadi" panose="020B0604020104020204" pitchFamily="34" charset="0"/>
            </a:endParaRPr>
          </a:p>
          <a:p>
            <a:pPr marL="342900" indent="-342900" algn="just">
              <a:buFont typeface="Wingdings" panose="05000000000000000000" pitchFamily="2" charset="2"/>
              <a:buChar char="ü"/>
            </a:pPr>
            <a:r>
              <a:rPr lang="pt-BR" sz="2600" dirty="0">
                <a:solidFill>
                  <a:schemeClr val="accent5">
                    <a:lumMod val="50000"/>
                  </a:schemeClr>
                </a:solidFill>
                <a:latin typeface="Abadi" panose="020B0604020104020204" pitchFamily="34" charset="0"/>
              </a:rPr>
              <a:t>Então primeiro a gente aprende a montar uma casa e depois a gente coloca portas, janelas e a pintura. </a:t>
            </a:r>
          </a:p>
          <a:p>
            <a:pPr algn="just"/>
            <a:endParaRPr lang="pt-BR" sz="1000" dirty="0">
              <a:solidFill>
                <a:schemeClr val="accent5">
                  <a:lumMod val="50000"/>
                </a:schemeClr>
              </a:solidFill>
              <a:latin typeface="Abadi" panose="020B0604020104020204" pitchFamily="34" charset="0"/>
            </a:endParaRPr>
          </a:p>
          <a:p>
            <a:pPr marL="342900" indent="-342900" algn="just">
              <a:buFont typeface="Wingdings" panose="05000000000000000000" pitchFamily="2" charset="2"/>
              <a:buChar char="ü"/>
            </a:pPr>
            <a:r>
              <a:rPr lang="pt-BR" sz="2600" dirty="0">
                <a:solidFill>
                  <a:schemeClr val="accent5">
                    <a:lumMod val="50000"/>
                  </a:schemeClr>
                </a:solidFill>
                <a:latin typeface="Abadi" panose="020B0604020104020204" pitchFamily="34" charset="0"/>
              </a:rPr>
              <a:t>A princípio, toda a parte estética era escrita no mesmo arquivo da parte estrutural, tornando o código gigante e de difícil entendimento; </a:t>
            </a:r>
          </a:p>
        </p:txBody>
      </p:sp>
      <p:pic>
        <p:nvPicPr>
          <p:cNvPr id="4" name="Picture 8">
            <a:extLst>
              <a:ext uri="{FF2B5EF4-FFF2-40B4-BE49-F238E27FC236}">
                <a16:creationId xmlns:a16="http://schemas.microsoft.com/office/drawing/2014/main" id="{15097E0A-636A-5493-3B70-A1953A5E3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23" y="2056889"/>
            <a:ext cx="1945610" cy="2744221"/>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4B0DC24-56C8-9BF7-EFED-D0DA2C815734}"/>
              </a:ext>
            </a:extLst>
          </p:cNvPr>
          <p:cNvSpPr txBox="1"/>
          <p:nvPr/>
        </p:nvSpPr>
        <p:spPr>
          <a:xfrm>
            <a:off x="1960765" y="544597"/>
            <a:ext cx="8540479" cy="830997"/>
          </a:xfrm>
          <a:prstGeom prst="rect">
            <a:avLst/>
          </a:prstGeom>
          <a:noFill/>
          <a:effectLst/>
        </p:spPr>
        <p:txBody>
          <a:bodyPr wrap="square" rtlCol="0">
            <a:spAutoFit/>
          </a:bodyPr>
          <a:lstStyle/>
          <a:p>
            <a:r>
              <a:rPr lang="en-US" sz="4800" dirty="0">
                <a:solidFill>
                  <a:srgbClr val="F1931D"/>
                </a:solidFill>
                <a:latin typeface="Gotham Black" pitchFamily="50" charset="0"/>
              </a:rPr>
              <a:t>CSS </a:t>
            </a:r>
            <a:r>
              <a:rPr lang="pt-BR" sz="4000" dirty="0" err="1">
                <a:solidFill>
                  <a:srgbClr val="F1931D"/>
                </a:solidFill>
                <a:latin typeface="Gotham Black" pitchFamily="50" charset="0"/>
              </a:rPr>
              <a:t>Cascading</a:t>
            </a:r>
            <a:r>
              <a:rPr lang="pt-BR" sz="4000" dirty="0">
                <a:solidFill>
                  <a:srgbClr val="F1931D"/>
                </a:solidFill>
                <a:latin typeface="Gotham Black" pitchFamily="50" charset="0"/>
              </a:rPr>
              <a:t> </a:t>
            </a:r>
            <a:r>
              <a:rPr lang="pt-BR" sz="4000" dirty="0" err="1">
                <a:solidFill>
                  <a:srgbClr val="F1931D"/>
                </a:solidFill>
                <a:latin typeface="Gotham Black" pitchFamily="50" charset="0"/>
              </a:rPr>
              <a:t>Style</a:t>
            </a:r>
            <a:r>
              <a:rPr lang="pt-BR" sz="4000" dirty="0">
                <a:solidFill>
                  <a:srgbClr val="F1931D"/>
                </a:solidFill>
                <a:latin typeface="Gotham Black" pitchFamily="50" charset="0"/>
              </a:rPr>
              <a:t> </a:t>
            </a:r>
            <a:r>
              <a:rPr lang="pt-BR" sz="4000" dirty="0" err="1">
                <a:solidFill>
                  <a:srgbClr val="F1931D"/>
                </a:solidFill>
                <a:latin typeface="Gotham Black" pitchFamily="50" charset="0"/>
              </a:rPr>
              <a:t>Sheet</a:t>
            </a:r>
            <a:endParaRPr lang="pt-BR" sz="4800" dirty="0">
              <a:solidFill>
                <a:srgbClr val="F1931D"/>
              </a:solidFill>
              <a:latin typeface="Gotham Black" pitchFamily="50" charset="0"/>
            </a:endParaRPr>
          </a:p>
        </p:txBody>
      </p:sp>
    </p:spTree>
    <p:extLst>
      <p:ext uri="{BB962C8B-B14F-4D97-AF65-F5344CB8AC3E}">
        <p14:creationId xmlns:p14="http://schemas.microsoft.com/office/powerpoint/2010/main" val="402879984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3DFBFB17-6C53-4266-FD05-504DFC7B56CF}"/>
              </a:ext>
            </a:extLst>
          </p:cNvPr>
          <p:cNvSpPr txBox="1"/>
          <p:nvPr/>
        </p:nvSpPr>
        <p:spPr>
          <a:xfrm>
            <a:off x="1960765" y="1481594"/>
            <a:ext cx="8748955" cy="4154984"/>
          </a:xfrm>
          <a:prstGeom prst="rect">
            <a:avLst/>
          </a:prstGeom>
          <a:noFill/>
        </p:spPr>
        <p:txBody>
          <a:bodyPr wrap="square">
            <a:spAutoFit/>
          </a:bodyPr>
          <a:lstStyle/>
          <a:p>
            <a:pPr algn="just"/>
            <a:r>
              <a:rPr lang="pt-BR" sz="2600" dirty="0">
                <a:solidFill>
                  <a:schemeClr val="accent5">
                    <a:lumMod val="50000"/>
                  </a:schemeClr>
                </a:solidFill>
                <a:latin typeface="Abadi" panose="020B0604020104020204" pitchFamily="34" charset="0"/>
              </a:rPr>
              <a:t>Em 1995, foi criado o CSS para cuidar apenas parte estética da página, de forma separada da estrutura.</a:t>
            </a:r>
          </a:p>
          <a:p>
            <a:pPr algn="just"/>
            <a:endParaRPr lang="pt-BR" sz="1000" i="0" dirty="0">
              <a:solidFill>
                <a:srgbClr val="044B96"/>
              </a:solidFill>
              <a:effectLst/>
              <a:latin typeface="Abadi" panose="020B0604020104020204" pitchFamily="34" charset="0"/>
            </a:endParaRPr>
          </a:p>
          <a:p>
            <a:pPr algn="just"/>
            <a:r>
              <a:rPr lang="pt-BR" sz="2600" i="0" dirty="0">
                <a:solidFill>
                  <a:srgbClr val="044B96"/>
                </a:solidFill>
                <a:effectLst/>
                <a:latin typeface="Abadi" panose="020B0604020104020204" pitchFamily="34" charset="0"/>
              </a:rPr>
              <a:t>O CSS é uma linguagem de criação de estilos e a utilizamos para moldar a aparência dos elementos em uma página web através de regras. </a:t>
            </a:r>
          </a:p>
          <a:p>
            <a:pPr algn="just"/>
            <a:endParaRPr lang="pt-BR" sz="1000" i="0" dirty="0">
              <a:solidFill>
                <a:srgbClr val="044B96"/>
              </a:solidFill>
              <a:effectLst/>
              <a:latin typeface="Abadi" panose="020B0604020104020204" pitchFamily="34" charset="0"/>
            </a:endParaRPr>
          </a:p>
          <a:p>
            <a:pPr algn="just"/>
            <a:r>
              <a:rPr lang="pt-BR" sz="2600" i="0" dirty="0">
                <a:solidFill>
                  <a:srgbClr val="044B96"/>
                </a:solidFill>
                <a:effectLst/>
                <a:latin typeface="Abadi" panose="020B0604020104020204" pitchFamily="34" charset="0"/>
              </a:rPr>
              <a:t>Essas regras, por sua vez, são compostas por pares de propriedades e valores que quando aplicadas aos elementos HTML alteram suas características visuais originais. </a:t>
            </a:r>
          </a:p>
          <a:p>
            <a:pPr algn="just"/>
            <a:endParaRPr lang="pt-BR" sz="1000" i="0" dirty="0">
              <a:solidFill>
                <a:srgbClr val="044B96"/>
              </a:solidFill>
              <a:effectLst/>
              <a:latin typeface="Abadi" panose="020B0604020104020204" pitchFamily="34" charset="0"/>
            </a:endParaRPr>
          </a:p>
          <a:p>
            <a:pPr algn="just"/>
            <a:r>
              <a:rPr lang="pt-BR" sz="2600" i="0" dirty="0">
                <a:solidFill>
                  <a:srgbClr val="044B96"/>
                </a:solidFill>
                <a:effectLst/>
                <a:latin typeface="Abadi" panose="020B0604020104020204" pitchFamily="34" charset="0"/>
              </a:rPr>
              <a:t>A sintaxe de uma regra é a que vemos na Figura a seguir.</a:t>
            </a:r>
            <a:endParaRPr lang="pt-BR" sz="2600" dirty="0">
              <a:solidFill>
                <a:srgbClr val="044B96"/>
              </a:solidFill>
              <a:latin typeface="Abadi" panose="020B0604020104020204" pitchFamily="34" charset="0"/>
            </a:endParaRPr>
          </a:p>
        </p:txBody>
      </p:sp>
      <p:sp>
        <p:nvSpPr>
          <p:cNvPr id="8" name="CaixaDeTexto 7">
            <a:extLst>
              <a:ext uri="{FF2B5EF4-FFF2-40B4-BE49-F238E27FC236}">
                <a16:creationId xmlns:a16="http://schemas.microsoft.com/office/drawing/2014/main" id="{930CEFBE-64C0-698B-FF65-A83DFDFB464F}"/>
              </a:ext>
            </a:extLst>
          </p:cNvPr>
          <p:cNvSpPr txBox="1"/>
          <p:nvPr/>
        </p:nvSpPr>
        <p:spPr>
          <a:xfrm>
            <a:off x="1960765" y="544597"/>
            <a:ext cx="8540479" cy="830997"/>
          </a:xfrm>
          <a:prstGeom prst="rect">
            <a:avLst/>
          </a:prstGeom>
          <a:noFill/>
          <a:effectLst/>
        </p:spPr>
        <p:txBody>
          <a:bodyPr wrap="square" rtlCol="0">
            <a:spAutoFit/>
          </a:bodyPr>
          <a:lstStyle/>
          <a:p>
            <a:r>
              <a:rPr lang="en-US" sz="4800" dirty="0">
                <a:solidFill>
                  <a:srgbClr val="F1931D"/>
                </a:solidFill>
                <a:latin typeface="Gotham Black" pitchFamily="50" charset="0"/>
              </a:rPr>
              <a:t>CSS </a:t>
            </a:r>
            <a:r>
              <a:rPr lang="pt-BR" sz="4000" dirty="0" err="1">
                <a:solidFill>
                  <a:srgbClr val="F1931D"/>
                </a:solidFill>
                <a:latin typeface="Gotham Black" pitchFamily="50" charset="0"/>
              </a:rPr>
              <a:t>Cascading</a:t>
            </a:r>
            <a:r>
              <a:rPr lang="pt-BR" sz="4000" dirty="0">
                <a:solidFill>
                  <a:srgbClr val="F1931D"/>
                </a:solidFill>
                <a:latin typeface="Gotham Black" pitchFamily="50" charset="0"/>
              </a:rPr>
              <a:t> </a:t>
            </a:r>
            <a:r>
              <a:rPr lang="pt-BR" sz="4000" dirty="0" err="1">
                <a:solidFill>
                  <a:srgbClr val="F1931D"/>
                </a:solidFill>
                <a:latin typeface="Gotham Black" pitchFamily="50" charset="0"/>
              </a:rPr>
              <a:t>Style</a:t>
            </a:r>
            <a:r>
              <a:rPr lang="pt-BR" sz="4000" dirty="0">
                <a:solidFill>
                  <a:srgbClr val="F1931D"/>
                </a:solidFill>
                <a:latin typeface="Gotham Black" pitchFamily="50" charset="0"/>
              </a:rPr>
              <a:t> </a:t>
            </a:r>
            <a:r>
              <a:rPr lang="pt-BR" sz="4000" dirty="0" err="1">
                <a:solidFill>
                  <a:srgbClr val="F1931D"/>
                </a:solidFill>
                <a:latin typeface="Gotham Black" pitchFamily="50" charset="0"/>
              </a:rPr>
              <a:t>Sheet</a:t>
            </a:r>
            <a:endParaRPr lang="pt-BR" sz="4800" dirty="0">
              <a:solidFill>
                <a:srgbClr val="F1931D"/>
              </a:solidFill>
              <a:latin typeface="Gotham Black" pitchFamily="50" charset="0"/>
            </a:endParaRPr>
          </a:p>
        </p:txBody>
      </p:sp>
    </p:spTree>
    <p:extLst>
      <p:ext uri="{BB962C8B-B14F-4D97-AF65-F5344CB8AC3E}">
        <p14:creationId xmlns:p14="http://schemas.microsoft.com/office/powerpoint/2010/main" val="670000224"/>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Descrição gerada automaticamente">
            <a:extLst>
              <a:ext uri="{FF2B5EF4-FFF2-40B4-BE49-F238E27FC236}">
                <a16:creationId xmlns:a16="http://schemas.microsoft.com/office/drawing/2014/main" id="{54BFA52E-B038-496F-A8F2-75ADF0736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tângulo 6">
            <a:extLst>
              <a:ext uri="{FF2B5EF4-FFF2-40B4-BE49-F238E27FC236}">
                <a16:creationId xmlns:a16="http://schemas.microsoft.com/office/drawing/2014/main" id="{AFC0E7E4-524F-DDC0-6494-210A4886995E}"/>
              </a:ext>
            </a:extLst>
          </p:cNvPr>
          <p:cNvSpPr/>
          <p:nvPr/>
        </p:nvSpPr>
        <p:spPr>
          <a:xfrm>
            <a:off x="1279948" y="505583"/>
            <a:ext cx="1257602" cy="1384995"/>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Imagem 3" descr="Diagrama&#10;&#10;Descrição gerada automaticamente">
            <a:extLst>
              <a:ext uri="{FF2B5EF4-FFF2-40B4-BE49-F238E27FC236}">
                <a16:creationId xmlns:a16="http://schemas.microsoft.com/office/drawing/2014/main" id="{13A63DA0-56B0-C91B-49FA-8B3601FDB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799" y="835743"/>
            <a:ext cx="10336560" cy="5624052"/>
          </a:xfrm>
          <a:prstGeom prst="rect">
            <a:avLst/>
          </a:prstGeom>
        </p:spPr>
      </p:pic>
    </p:spTree>
    <p:extLst>
      <p:ext uri="{BB962C8B-B14F-4D97-AF65-F5344CB8AC3E}">
        <p14:creationId xmlns:p14="http://schemas.microsoft.com/office/powerpoint/2010/main" val="8569034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dispersão&#10;&#10;Descrição gerada automaticamente">
            <a:extLst>
              <a:ext uri="{FF2B5EF4-FFF2-40B4-BE49-F238E27FC236}">
                <a16:creationId xmlns:a16="http://schemas.microsoft.com/office/drawing/2014/main" id="{54BFA52E-B038-496F-A8F2-75ADF0736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tângulo 6">
            <a:extLst>
              <a:ext uri="{FF2B5EF4-FFF2-40B4-BE49-F238E27FC236}">
                <a16:creationId xmlns:a16="http://schemas.microsoft.com/office/drawing/2014/main" id="{02B6F464-2283-9C0E-B9E9-B264DCC76572}"/>
              </a:ext>
            </a:extLst>
          </p:cNvPr>
          <p:cNvSpPr/>
          <p:nvPr/>
        </p:nvSpPr>
        <p:spPr>
          <a:xfrm>
            <a:off x="1455174" y="505583"/>
            <a:ext cx="1082376" cy="1384995"/>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sp>
        <p:nvSpPr>
          <p:cNvPr id="8" name="Retângulo 7">
            <a:extLst>
              <a:ext uri="{FF2B5EF4-FFF2-40B4-BE49-F238E27FC236}">
                <a16:creationId xmlns:a16="http://schemas.microsoft.com/office/drawing/2014/main" id="{6376FF4B-042E-573D-8D9B-70C1D96FFD19}"/>
              </a:ext>
            </a:extLst>
          </p:cNvPr>
          <p:cNvSpPr/>
          <p:nvPr/>
        </p:nvSpPr>
        <p:spPr>
          <a:xfrm>
            <a:off x="0" y="4800610"/>
            <a:ext cx="3251200" cy="1742430"/>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sp>
        <p:nvSpPr>
          <p:cNvPr id="5" name="Retângulo 4">
            <a:extLst>
              <a:ext uri="{FF2B5EF4-FFF2-40B4-BE49-F238E27FC236}">
                <a16:creationId xmlns:a16="http://schemas.microsoft.com/office/drawing/2014/main" id="{9E2CA230-AD94-1E6C-C691-4FC643E7E924}"/>
              </a:ext>
            </a:extLst>
          </p:cNvPr>
          <p:cNvSpPr/>
          <p:nvPr/>
        </p:nvSpPr>
        <p:spPr>
          <a:xfrm>
            <a:off x="7485626" y="5711339"/>
            <a:ext cx="3251200" cy="1146661"/>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pic>
        <p:nvPicPr>
          <p:cNvPr id="6146" name="Picture 2">
            <a:extLst>
              <a:ext uri="{FF2B5EF4-FFF2-40B4-BE49-F238E27FC236}">
                <a16:creationId xmlns:a16="http://schemas.microsoft.com/office/drawing/2014/main" id="{D28254D3-B5A9-1923-C2BD-29F41C7F3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499728"/>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EB5602"/>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FC0E7E4-524F-DDC0-6494-210A4886995E}"/>
              </a:ext>
            </a:extLst>
          </p:cNvPr>
          <p:cNvSpPr/>
          <p:nvPr/>
        </p:nvSpPr>
        <p:spPr>
          <a:xfrm>
            <a:off x="1279948" y="505583"/>
            <a:ext cx="1257602" cy="1384995"/>
          </a:xfrm>
          <a:prstGeom prst="rect">
            <a:avLst/>
          </a:prstGeom>
          <a:solidFill>
            <a:srgbClr val="F1FA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1FAFC"/>
              </a:solidFill>
            </a:endParaRPr>
          </a:p>
        </p:txBody>
      </p:sp>
      <p:pic>
        <p:nvPicPr>
          <p:cNvPr id="1026" name="Picture 2">
            <a:extLst>
              <a:ext uri="{FF2B5EF4-FFF2-40B4-BE49-F238E27FC236}">
                <a16:creationId xmlns:a16="http://schemas.microsoft.com/office/drawing/2014/main" id="{68F8C1C2-55B8-6757-6CBA-B90283A671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73"/>
          <a:stretch/>
        </p:blipFill>
        <p:spPr bwMode="auto">
          <a:xfrm>
            <a:off x="0" y="-46653"/>
            <a:ext cx="12191998" cy="62048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69" y="321259"/>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2EB16959-E2A1-D7FC-5F0C-3D08E83F8826}"/>
              </a:ext>
            </a:extLst>
          </p:cNvPr>
          <p:cNvSpPr txBox="1"/>
          <p:nvPr/>
        </p:nvSpPr>
        <p:spPr>
          <a:xfrm>
            <a:off x="952572" y="4979388"/>
            <a:ext cx="10286854" cy="1569660"/>
          </a:xfrm>
          <a:prstGeom prst="rect">
            <a:avLst/>
          </a:prstGeom>
          <a:noFill/>
        </p:spPr>
        <p:txBody>
          <a:bodyPr wrap="square">
            <a:spAutoFit/>
          </a:bodyPr>
          <a:lstStyle/>
          <a:p>
            <a:pPr algn="l">
              <a:buFont typeface="Arial" panose="020B0604020202020204" pitchFamily="34" charset="0"/>
              <a:buChar char="•"/>
            </a:pPr>
            <a:r>
              <a:rPr lang="pt-BR" sz="2400" b="1" i="0" dirty="0">
                <a:effectLst/>
                <a:latin typeface="Source Serif Pro" panose="02040603050405020204" pitchFamily="18" charset="0"/>
              </a:rPr>
              <a:t>Seletor</a:t>
            </a:r>
            <a:r>
              <a:rPr lang="pt-BR" sz="2400" b="0" i="0" dirty="0">
                <a:effectLst/>
                <a:latin typeface="Source Serif Pro" panose="02040603050405020204" pitchFamily="18" charset="0"/>
              </a:rPr>
              <a:t> é a parte onde definimos a qual/quais elementos serão aplicados o estilo criado.</a:t>
            </a:r>
          </a:p>
          <a:p>
            <a:pPr algn="l">
              <a:buFont typeface="Arial" panose="020B0604020202020204" pitchFamily="34" charset="0"/>
              <a:buChar char="•"/>
            </a:pPr>
            <a:r>
              <a:rPr lang="pt-BR" sz="2400" b="1" i="0" dirty="0">
                <a:effectLst/>
                <a:latin typeface="Source Serif Pro" panose="02040603050405020204" pitchFamily="18" charset="0"/>
              </a:rPr>
              <a:t>Declaração</a:t>
            </a:r>
            <a:r>
              <a:rPr lang="pt-BR" sz="2400" b="0" i="0" dirty="0">
                <a:effectLst/>
                <a:latin typeface="Source Serif Pro" panose="02040603050405020204" pitchFamily="18" charset="0"/>
              </a:rPr>
              <a:t> é a parte onde informamos como os elementos referenciados pelo seletor devem ser modificados.</a:t>
            </a:r>
          </a:p>
        </p:txBody>
      </p:sp>
    </p:spTree>
    <p:extLst>
      <p:ext uri="{BB962C8B-B14F-4D97-AF65-F5344CB8AC3E}">
        <p14:creationId xmlns:p14="http://schemas.microsoft.com/office/powerpoint/2010/main" val="1071618714"/>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EB5602"/>
        </a:solidFill>
        <a:effectLst/>
      </p:bgPr>
    </p:bg>
    <p:spTree>
      <p:nvGrpSpPr>
        <p:cNvPr id="1" name=""/>
        <p:cNvGrpSpPr/>
        <p:nvPr/>
      </p:nvGrpSpPr>
      <p:grpSpPr>
        <a:xfrm>
          <a:off x="0" y="0"/>
          <a:ext cx="0" cy="0"/>
          <a:chOff x="0" y="0"/>
          <a:chExt cx="0" cy="0"/>
        </a:xfrm>
      </p:grpSpPr>
      <p:pic>
        <p:nvPicPr>
          <p:cNvPr id="2050" name="Picture 2" descr="Propriedades de uma regra">
            <a:extLst>
              <a:ext uri="{FF2B5EF4-FFF2-40B4-BE49-F238E27FC236}">
                <a16:creationId xmlns:a16="http://schemas.microsoft.com/office/drawing/2014/main" id="{6CF40991-03C9-64C1-E5FE-F7961C30FB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28" r="7813"/>
          <a:stretch/>
        </p:blipFill>
        <p:spPr bwMode="auto">
          <a:xfrm>
            <a:off x="0" y="0"/>
            <a:ext cx="12192000" cy="61881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69" y="291763"/>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2EB16959-E2A1-D7FC-5F0C-3D08E83F8826}"/>
              </a:ext>
            </a:extLst>
          </p:cNvPr>
          <p:cNvSpPr txBox="1"/>
          <p:nvPr/>
        </p:nvSpPr>
        <p:spPr>
          <a:xfrm>
            <a:off x="952573" y="4987779"/>
            <a:ext cx="10286854" cy="1200329"/>
          </a:xfrm>
          <a:prstGeom prst="rect">
            <a:avLst/>
          </a:prstGeom>
          <a:noFill/>
        </p:spPr>
        <p:txBody>
          <a:bodyPr wrap="square">
            <a:spAutoFit/>
          </a:bodyPr>
          <a:lstStyle/>
          <a:p>
            <a:pPr algn="l">
              <a:buFont typeface="Arial" panose="020B0604020202020204" pitchFamily="34" charset="0"/>
              <a:buChar char="•"/>
            </a:pPr>
            <a:r>
              <a:rPr lang="pt-BR" sz="2400" i="0" dirty="0">
                <a:effectLst/>
                <a:latin typeface="Source Serif Pro" panose="02040603050405020204" pitchFamily="18" charset="0"/>
              </a:rPr>
              <a:t>Após a definição do seletor é utilizada estrutura de </a:t>
            </a:r>
            <a:r>
              <a:rPr lang="pt-BR" sz="2400" b="1" i="0" dirty="0">
                <a:effectLst/>
                <a:latin typeface="Source Serif Pro" panose="02040603050405020204" pitchFamily="18" charset="0"/>
              </a:rPr>
              <a:t>chaves {} </a:t>
            </a:r>
            <a:r>
              <a:rPr lang="pt-BR" sz="2400" i="0" dirty="0">
                <a:effectLst/>
                <a:latin typeface="Source Serif Pro" panose="02040603050405020204" pitchFamily="18" charset="0"/>
              </a:rPr>
              <a:t>e é dentro dela que realizaremos a declaração das </a:t>
            </a:r>
            <a:r>
              <a:rPr lang="pt-BR" sz="2400" b="1" i="0" dirty="0">
                <a:effectLst/>
                <a:latin typeface="Source Serif Pro" panose="02040603050405020204" pitchFamily="18" charset="0"/>
              </a:rPr>
              <a:t>propriedades</a:t>
            </a:r>
            <a:r>
              <a:rPr lang="pt-BR" sz="2400" i="0" dirty="0">
                <a:effectLst/>
                <a:latin typeface="Source Serif Pro" panose="02040603050405020204" pitchFamily="18" charset="0"/>
              </a:rPr>
              <a:t> e seus respectivos </a:t>
            </a:r>
            <a:r>
              <a:rPr lang="pt-BR" sz="2400" b="1" i="0" dirty="0">
                <a:effectLst/>
                <a:latin typeface="Source Serif Pro" panose="02040603050405020204" pitchFamily="18" charset="0"/>
              </a:rPr>
              <a:t>valores</a:t>
            </a:r>
            <a:r>
              <a:rPr lang="pt-BR" sz="2400" i="0" dirty="0">
                <a:effectLst/>
                <a:latin typeface="Source Serif Pro" panose="02040603050405020204" pitchFamily="18" charset="0"/>
              </a:rPr>
              <a:t> que modificarão os elementos selecionados.</a:t>
            </a:r>
          </a:p>
        </p:txBody>
      </p:sp>
    </p:spTree>
    <p:extLst>
      <p:ext uri="{BB962C8B-B14F-4D97-AF65-F5344CB8AC3E}">
        <p14:creationId xmlns:p14="http://schemas.microsoft.com/office/powerpoint/2010/main" val="2255658301"/>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EB5602"/>
        </a:solidFill>
        <a:effectLst/>
      </p:bgPr>
    </p:bg>
    <p:spTree>
      <p:nvGrpSpPr>
        <p:cNvPr id="1" name=""/>
        <p:cNvGrpSpPr/>
        <p:nvPr/>
      </p:nvGrpSpPr>
      <p:grpSpPr>
        <a:xfrm>
          <a:off x="0" y="0"/>
          <a:ext cx="0" cy="0"/>
          <a:chOff x="0" y="0"/>
          <a:chExt cx="0" cy="0"/>
        </a:xfrm>
      </p:grpSpPr>
      <p:pic>
        <p:nvPicPr>
          <p:cNvPr id="2050" name="Picture 2" descr="Propriedades de uma regra">
            <a:extLst>
              <a:ext uri="{FF2B5EF4-FFF2-40B4-BE49-F238E27FC236}">
                <a16:creationId xmlns:a16="http://schemas.microsoft.com/office/drawing/2014/main" id="{6CF40991-03C9-64C1-E5FE-F7961C30FB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28" r="7813"/>
          <a:stretch/>
        </p:blipFill>
        <p:spPr bwMode="auto">
          <a:xfrm>
            <a:off x="0" y="0"/>
            <a:ext cx="12192000" cy="59342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69" y="291763"/>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2EB16959-E2A1-D7FC-5F0C-3D08E83F8826}"/>
              </a:ext>
            </a:extLst>
          </p:cNvPr>
          <p:cNvSpPr txBox="1"/>
          <p:nvPr/>
        </p:nvSpPr>
        <p:spPr>
          <a:xfrm>
            <a:off x="952573" y="4987779"/>
            <a:ext cx="10286854" cy="1569660"/>
          </a:xfrm>
          <a:prstGeom prst="rect">
            <a:avLst/>
          </a:prstGeom>
          <a:noFill/>
        </p:spPr>
        <p:txBody>
          <a:bodyPr wrap="square">
            <a:spAutoFit/>
          </a:bodyPr>
          <a:lstStyle/>
          <a:p>
            <a:pPr algn="l">
              <a:buFont typeface="Arial" panose="020B0604020202020204" pitchFamily="34" charset="0"/>
              <a:buChar char="•"/>
            </a:pPr>
            <a:r>
              <a:rPr lang="pt-BR" sz="2400" i="0" dirty="0">
                <a:effectLst/>
                <a:latin typeface="Source Serif Pro" panose="02040603050405020204" pitchFamily="18" charset="0"/>
              </a:rPr>
              <a:t>Na declaração das propriedades utilizamos as palavras reservadas do CSS, como por exemplo a propriedade </a:t>
            </a:r>
            <a:r>
              <a:rPr lang="pt-BR" sz="2400" b="1" i="0" dirty="0">
                <a:effectLst/>
                <a:latin typeface="Source Serif Pro" panose="02040603050405020204" pitchFamily="18" charset="0"/>
              </a:rPr>
              <a:t>color</a:t>
            </a:r>
            <a:r>
              <a:rPr lang="pt-BR" sz="2400" i="0" dirty="0">
                <a:effectLst/>
                <a:latin typeface="Source Serif Pro" panose="02040603050405020204" pitchFamily="18" charset="0"/>
              </a:rPr>
              <a:t> que alterará a cor do conteúdo da </a:t>
            </a:r>
            <a:r>
              <a:rPr lang="pt-BR" sz="2400" b="1" i="0" dirty="0" err="1">
                <a:effectLst/>
                <a:latin typeface="Source Serif Pro" panose="02040603050405020204" pitchFamily="18" charset="0"/>
              </a:rPr>
              <a:t>tag</a:t>
            </a:r>
            <a:r>
              <a:rPr lang="pt-BR" sz="2400" b="1" i="0" dirty="0">
                <a:effectLst/>
                <a:latin typeface="Source Serif Pro" panose="02040603050405020204" pitchFamily="18" charset="0"/>
              </a:rPr>
              <a:t> p </a:t>
            </a:r>
            <a:r>
              <a:rPr lang="pt-BR" sz="2400" i="0" dirty="0">
                <a:effectLst/>
                <a:latin typeface="Source Serif Pro" panose="02040603050405020204" pitchFamily="18" charset="0"/>
              </a:rPr>
              <a:t>para </a:t>
            </a:r>
            <a:r>
              <a:rPr lang="pt-BR" sz="2400" b="1" i="0" dirty="0">
                <a:effectLst/>
                <a:latin typeface="Source Serif Pro" panose="02040603050405020204" pitchFamily="18" charset="0"/>
              </a:rPr>
              <a:t>azul</a:t>
            </a:r>
            <a:r>
              <a:rPr lang="pt-BR" sz="2400" i="0" dirty="0">
                <a:effectLst/>
                <a:latin typeface="Source Serif Pro" panose="02040603050405020204" pitchFamily="18" charset="0"/>
              </a:rPr>
              <a:t>. Esta definição é feita declarando o nome da propriedade seguida de </a:t>
            </a:r>
            <a:r>
              <a:rPr lang="pt-BR" sz="2400" b="1" i="0" dirty="0">
                <a:effectLst/>
                <a:latin typeface="Source Serif Pro" panose="02040603050405020204" pitchFamily="18" charset="0"/>
              </a:rPr>
              <a:t>dois pontos </a:t>
            </a:r>
            <a:r>
              <a:rPr lang="pt-BR" sz="2400" i="0" dirty="0">
                <a:effectLst/>
                <a:latin typeface="Source Serif Pro" panose="02040603050405020204" pitchFamily="18" charset="0"/>
              </a:rPr>
              <a:t>e o </a:t>
            </a:r>
            <a:r>
              <a:rPr lang="pt-BR" sz="2400" b="1" i="0" dirty="0">
                <a:effectLst/>
                <a:latin typeface="Source Serif Pro" panose="02040603050405020204" pitchFamily="18" charset="0"/>
              </a:rPr>
              <a:t>valor.</a:t>
            </a:r>
          </a:p>
        </p:txBody>
      </p:sp>
    </p:spTree>
    <p:extLst>
      <p:ext uri="{BB962C8B-B14F-4D97-AF65-F5344CB8AC3E}">
        <p14:creationId xmlns:p14="http://schemas.microsoft.com/office/powerpoint/2010/main" val="2509118866"/>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41C5E82-38B1-7EEB-8001-889E4285E608}"/>
              </a:ext>
            </a:extLst>
          </p:cNvPr>
          <p:cNvSpPr txBox="1"/>
          <p:nvPr/>
        </p:nvSpPr>
        <p:spPr>
          <a:xfrm>
            <a:off x="1616470" y="553768"/>
            <a:ext cx="8647668" cy="707886"/>
          </a:xfrm>
          <a:prstGeom prst="rect">
            <a:avLst/>
          </a:prstGeom>
          <a:noFill/>
        </p:spPr>
        <p:txBody>
          <a:bodyPr wrap="square">
            <a:spAutoFit/>
          </a:bodyPr>
          <a:lstStyle/>
          <a:p>
            <a:pPr algn="l"/>
            <a:r>
              <a:rPr lang="pt-BR" sz="4000" i="0" dirty="0">
                <a:solidFill>
                  <a:srgbClr val="F1931D"/>
                </a:solidFill>
                <a:effectLst/>
                <a:latin typeface="Gotham Black" pitchFamily="50" charset="0"/>
              </a:rPr>
              <a:t>SELEÇÃO POR ELEMENTO</a:t>
            </a:r>
          </a:p>
        </p:txBody>
      </p:sp>
      <p:sp>
        <p:nvSpPr>
          <p:cNvPr id="8" name="CaixaDeTexto 7">
            <a:extLst>
              <a:ext uri="{FF2B5EF4-FFF2-40B4-BE49-F238E27FC236}">
                <a16:creationId xmlns:a16="http://schemas.microsoft.com/office/drawing/2014/main" id="{CF528578-8D06-9560-8FE8-317CD01D6AF9}"/>
              </a:ext>
            </a:extLst>
          </p:cNvPr>
          <p:cNvSpPr txBox="1"/>
          <p:nvPr/>
        </p:nvSpPr>
        <p:spPr>
          <a:xfrm>
            <a:off x="1616470" y="1619959"/>
            <a:ext cx="8959060" cy="2646878"/>
          </a:xfrm>
          <a:prstGeom prst="rect">
            <a:avLst/>
          </a:prstGeom>
          <a:noFill/>
        </p:spPr>
        <p:txBody>
          <a:bodyPr wrap="square">
            <a:spAutoFit/>
          </a:bodyPr>
          <a:lstStyle/>
          <a:p>
            <a:pPr marL="457200" indent="-457200" algn="just">
              <a:buFont typeface="Arial" panose="020B0604020202020204" pitchFamily="34" charset="0"/>
              <a:buChar char="•"/>
            </a:pPr>
            <a:r>
              <a:rPr lang="pt-BR" sz="2600" b="0" i="0" dirty="0">
                <a:solidFill>
                  <a:srgbClr val="1F4E79"/>
                </a:solidFill>
                <a:effectLst/>
              </a:rPr>
              <a:t>Esta seleção consiste em especificarmos em qual </a:t>
            </a:r>
            <a:r>
              <a:rPr lang="pt-BR" sz="2600" b="1" i="1" dirty="0">
                <a:solidFill>
                  <a:srgbClr val="1F4E79"/>
                </a:solidFill>
                <a:effectLst/>
              </a:rPr>
              <a:t>elemento</a:t>
            </a:r>
            <a:r>
              <a:rPr lang="pt-BR" sz="2600" b="0" i="0" dirty="0">
                <a:solidFill>
                  <a:srgbClr val="1F4E79"/>
                </a:solidFill>
                <a:effectLst/>
              </a:rPr>
              <a:t> </a:t>
            </a:r>
            <a:r>
              <a:rPr lang="pt-BR" sz="2600" b="1" i="1" dirty="0">
                <a:solidFill>
                  <a:srgbClr val="1F4E79"/>
                </a:solidFill>
                <a:effectLst/>
              </a:rPr>
              <a:t>HTML</a:t>
            </a:r>
            <a:r>
              <a:rPr lang="pt-BR" sz="2600" b="0" i="0" dirty="0">
                <a:solidFill>
                  <a:srgbClr val="1F4E79"/>
                </a:solidFill>
                <a:effectLst/>
              </a:rPr>
              <a:t> queremos aplicar a regra de </a:t>
            </a:r>
            <a:r>
              <a:rPr lang="pt-BR" sz="2600" b="1" i="1" dirty="0">
                <a:solidFill>
                  <a:srgbClr val="1F4E79"/>
                </a:solidFill>
                <a:effectLst/>
              </a:rPr>
              <a:t>estilo</a:t>
            </a:r>
            <a:r>
              <a:rPr lang="pt-BR" sz="2600" b="0" i="0" dirty="0">
                <a:solidFill>
                  <a:srgbClr val="1F4E79"/>
                </a:solidFill>
                <a:effectLst/>
              </a:rPr>
              <a:t> definida. Sua sintaxe é simples porque declaramos apenas a </a:t>
            </a:r>
            <a:r>
              <a:rPr lang="pt-BR" sz="2600" b="1" i="1" dirty="0" err="1">
                <a:solidFill>
                  <a:srgbClr val="1F4E79"/>
                </a:solidFill>
                <a:effectLst/>
              </a:rPr>
              <a:t>tag</a:t>
            </a:r>
            <a:r>
              <a:rPr lang="pt-BR" sz="2600" b="1" i="0" dirty="0">
                <a:solidFill>
                  <a:srgbClr val="1F4E79"/>
                </a:solidFill>
                <a:effectLst/>
              </a:rPr>
              <a:t> </a:t>
            </a:r>
            <a:r>
              <a:rPr lang="pt-BR" sz="2600" b="0" i="0" dirty="0">
                <a:solidFill>
                  <a:srgbClr val="1F4E79"/>
                </a:solidFill>
                <a:effectLst/>
              </a:rPr>
              <a:t>que queremos.</a:t>
            </a:r>
          </a:p>
          <a:p>
            <a:pPr marL="457200" indent="-457200" algn="just">
              <a:buFont typeface="Arial" panose="020B0604020202020204" pitchFamily="34" charset="0"/>
              <a:buChar char="•"/>
            </a:pPr>
            <a:endParaRPr lang="pt-BR" sz="1000" b="0" i="0" dirty="0">
              <a:solidFill>
                <a:srgbClr val="1F4E79"/>
              </a:solidFill>
              <a:effectLst/>
            </a:endParaRPr>
          </a:p>
          <a:p>
            <a:pPr marL="457200" indent="-457200" algn="just">
              <a:buFont typeface="Arial" panose="020B0604020202020204" pitchFamily="34" charset="0"/>
              <a:buChar char="•"/>
            </a:pPr>
            <a:r>
              <a:rPr lang="pt-BR" sz="2600" b="0" i="0" dirty="0">
                <a:solidFill>
                  <a:srgbClr val="1F4E79"/>
                </a:solidFill>
                <a:effectLst/>
              </a:rPr>
              <a:t>No exemplo a seguir vemos que o elemento selecionado foi a </a:t>
            </a:r>
            <a:r>
              <a:rPr lang="pt-BR" sz="2600" b="1" i="1" dirty="0" err="1">
                <a:solidFill>
                  <a:srgbClr val="1F4E79"/>
                </a:solidFill>
                <a:effectLst/>
              </a:rPr>
              <a:t>tag</a:t>
            </a:r>
            <a:r>
              <a:rPr lang="pt-BR" sz="2600" b="1" i="0" dirty="0">
                <a:solidFill>
                  <a:srgbClr val="1F4E79"/>
                </a:solidFill>
                <a:effectLst/>
              </a:rPr>
              <a:t> </a:t>
            </a:r>
            <a:r>
              <a:rPr lang="pt-BR" sz="2600" b="1" i="1" dirty="0">
                <a:solidFill>
                  <a:srgbClr val="1F4E79"/>
                </a:solidFill>
                <a:effectLst/>
              </a:rPr>
              <a:t>p</a:t>
            </a:r>
            <a:r>
              <a:rPr lang="pt-BR" sz="2600" b="0" i="0" dirty="0">
                <a:solidFill>
                  <a:srgbClr val="1F4E79"/>
                </a:solidFill>
                <a:effectLst/>
              </a:rPr>
              <a:t>, assim todos os elementos do mesmo </a:t>
            </a:r>
            <a:r>
              <a:rPr lang="pt-BR" sz="2600" b="1" i="1" dirty="0">
                <a:solidFill>
                  <a:srgbClr val="1F4E79"/>
                </a:solidFill>
                <a:effectLst/>
              </a:rPr>
              <a:t>tipo</a:t>
            </a:r>
            <a:r>
              <a:rPr lang="pt-BR" sz="2600" b="0" i="0" dirty="0">
                <a:solidFill>
                  <a:srgbClr val="1F4E79"/>
                </a:solidFill>
                <a:effectLst/>
              </a:rPr>
              <a:t> terão seus conteúdos alterados para a </a:t>
            </a:r>
            <a:r>
              <a:rPr lang="pt-BR" sz="2600" b="1" i="1" dirty="0">
                <a:solidFill>
                  <a:srgbClr val="1F4E79"/>
                </a:solidFill>
                <a:effectLst/>
              </a:rPr>
              <a:t>cor</a:t>
            </a:r>
            <a:r>
              <a:rPr lang="pt-BR" sz="2600" b="0" i="0" dirty="0">
                <a:solidFill>
                  <a:srgbClr val="1F4E79"/>
                </a:solidFill>
                <a:effectLst/>
              </a:rPr>
              <a:t> </a:t>
            </a:r>
            <a:r>
              <a:rPr lang="pt-BR" sz="2600" b="1" i="1" dirty="0">
                <a:solidFill>
                  <a:srgbClr val="1F4E79"/>
                </a:solidFill>
                <a:effectLst/>
              </a:rPr>
              <a:t>azul</a:t>
            </a:r>
            <a:r>
              <a:rPr lang="pt-BR" sz="2600" b="0" i="0" dirty="0">
                <a:solidFill>
                  <a:srgbClr val="1F4E79"/>
                </a:solidFill>
                <a:effectLst/>
              </a:rPr>
              <a:t>.</a:t>
            </a:r>
            <a:endParaRPr lang="pt-BR" sz="2600" dirty="0">
              <a:solidFill>
                <a:srgbClr val="1F4E79"/>
              </a:solidFill>
            </a:endParaRPr>
          </a:p>
        </p:txBody>
      </p:sp>
    </p:spTree>
    <p:extLst>
      <p:ext uri="{BB962C8B-B14F-4D97-AF65-F5344CB8AC3E}">
        <p14:creationId xmlns:p14="http://schemas.microsoft.com/office/powerpoint/2010/main" val="3877480345"/>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Seletor por um elemento">
            <a:extLst>
              <a:ext uri="{FF2B5EF4-FFF2-40B4-BE49-F238E27FC236}">
                <a16:creationId xmlns:a16="http://schemas.microsoft.com/office/drawing/2014/main" id="{779A2331-9570-A4C6-2BF3-F795CB6D1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829"/>
            <a:ext cx="12192000" cy="625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42405"/>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41C5E82-38B1-7EEB-8001-889E4285E608}"/>
              </a:ext>
            </a:extLst>
          </p:cNvPr>
          <p:cNvSpPr txBox="1"/>
          <p:nvPr/>
        </p:nvSpPr>
        <p:spPr>
          <a:xfrm>
            <a:off x="1616967" y="530654"/>
            <a:ext cx="7428539" cy="707886"/>
          </a:xfrm>
          <a:prstGeom prst="rect">
            <a:avLst/>
          </a:prstGeom>
          <a:noFill/>
        </p:spPr>
        <p:txBody>
          <a:bodyPr wrap="square">
            <a:spAutoFit/>
          </a:bodyPr>
          <a:lstStyle/>
          <a:p>
            <a:pPr algn="l"/>
            <a:r>
              <a:rPr lang="pt-BR" sz="4000" i="0" dirty="0">
                <a:solidFill>
                  <a:srgbClr val="F1931D"/>
                </a:solidFill>
                <a:effectLst/>
                <a:latin typeface="Gotham Black" pitchFamily="50" charset="0"/>
              </a:rPr>
              <a:t>SELEÇÃO POR CLASSE</a:t>
            </a:r>
          </a:p>
        </p:txBody>
      </p:sp>
      <p:sp>
        <p:nvSpPr>
          <p:cNvPr id="8" name="CaixaDeTexto 7">
            <a:extLst>
              <a:ext uri="{FF2B5EF4-FFF2-40B4-BE49-F238E27FC236}">
                <a16:creationId xmlns:a16="http://schemas.microsoft.com/office/drawing/2014/main" id="{CF528578-8D06-9560-8FE8-317CD01D6AF9}"/>
              </a:ext>
            </a:extLst>
          </p:cNvPr>
          <p:cNvSpPr txBox="1"/>
          <p:nvPr/>
        </p:nvSpPr>
        <p:spPr>
          <a:xfrm>
            <a:off x="1616967" y="1497336"/>
            <a:ext cx="8958066" cy="3600986"/>
          </a:xfrm>
          <a:prstGeom prst="rect">
            <a:avLst/>
          </a:prstGeom>
          <a:noFill/>
        </p:spPr>
        <p:txBody>
          <a:bodyPr wrap="square">
            <a:spAutoFit/>
          </a:bodyPr>
          <a:lstStyle/>
          <a:p>
            <a:pPr marL="457200" indent="-457200" algn="just">
              <a:buFont typeface="Arial" panose="020B0604020202020204" pitchFamily="34" charset="0"/>
              <a:buChar char="•"/>
            </a:pPr>
            <a:r>
              <a:rPr lang="pt-BR" sz="2600" b="0" i="0" dirty="0">
                <a:solidFill>
                  <a:srgbClr val="1F4E79"/>
                </a:solidFill>
                <a:effectLst/>
              </a:rPr>
              <a:t>Consiste na seleção de elementos por meio do nome da classe que foi definida como atributo e que tem como sintaxe o caractere </a:t>
            </a:r>
            <a:r>
              <a:rPr lang="pt-BR" sz="2600" b="1" i="0" dirty="0">
                <a:solidFill>
                  <a:srgbClr val="1F4E79"/>
                </a:solidFill>
                <a:effectLst/>
              </a:rPr>
              <a:t>. </a:t>
            </a:r>
            <a:r>
              <a:rPr lang="pt-BR" sz="2600" b="1" i="1" dirty="0">
                <a:solidFill>
                  <a:srgbClr val="1F4E79"/>
                </a:solidFill>
                <a:effectLst/>
              </a:rPr>
              <a:t>(ponto)</a:t>
            </a:r>
            <a:r>
              <a:rPr lang="pt-BR" sz="2600" b="1" i="0" dirty="0">
                <a:solidFill>
                  <a:srgbClr val="1F4E79"/>
                </a:solidFill>
                <a:effectLst/>
              </a:rPr>
              <a:t> </a:t>
            </a:r>
            <a:r>
              <a:rPr lang="pt-BR" sz="2600" b="0" i="0" dirty="0">
                <a:solidFill>
                  <a:srgbClr val="1F4E79"/>
                </a:solidFill>
                <a:effectLst/>
              </a:rPr>
              <a:t>seguido do nome da classe.</a:t>
            </a:r>
          </a:p>
          <a:p>
            <a:pPr marL="457200" indent="-457200" algn="just">
              <a:buFont typeface="Arial" panose="020B0604020202020204" pitchFamily="34" charset="0"/>
              <a:buChar char="•"/>
            </a:pPr>
            <a:endParaRPr lang="pt-BR" sz="1000" b="0" i="0" dirty="0">
              <a:solidFill>
                <a:srgbClr val="1F4E79"/>
              </a:solidFill>
              <a:effectLst/>
            </a:endParaRPr>
          </a:p>
          <a:p>
            <a:pPr marL="457200" indent="-457200" algn="just">
              <a:buFont typeface="Arial" panose="020B0604020202020204" pitchFamily="34" charset="0"/>
              <a:buChar char="•"/>
            </a:pPr>
            <a:r>
              <a:rPr lang="pt-BR" sz="2600" b="0" i="0" dirty="0">
                <a:solidFill>
                  <a:srgbClr val="1F4E79"/>
                </a:solidFill>
                <a:effectLst/>
              </a:rPr>
              <a:t>Uma das </a:t>
            </a:r>
            <a:r>
              <a:rPr lang="pt-BR" sz="2600" b="1" i="1" dirty="0" err="1">
                <a:solidFill>
                  <a:srgbClr val="1F4E79"/>
                </a:solidFill>
                <a:effectLst/>
              </a:rPr>
              <a:t>tags</a:t>
            </a:r>
            <a:r>
              <a:rPr lang="pt-BR" sz="2600" b="1" i="0" dirty="0">
                <a:solidFill>
                  <a:srgbClr val="1F4E79"/>
                </a:solidFill>
                <a:effectLst/>
              </a:rPr>
              <a:t> </a:t>
            </a:r>
            <a:r>
              <a:rPr lang="pt-BR" sz="2600" b="1" i="1" dirty="0">
                <a:solidFill>
                  <a:srgbClr val="1F4E79"/>
                </a:solidFill>
                <a:effectLst/>
              </a:rPr>
              <a:t>p</a:t>
            </a:r>
            <a:r>
              <a:rPr lang="pt-BR" sz="2600" b="1" i="0" dirty="0">
                <a:solidFill>
                  <a:srgbClr val="1F4E79"/>
                </a:solidFill>
                <a:effectLst/>
              </a:rPr>
              <a:t> </a:t>
            </a:r>
            <a:r>
              <a:rPr lang="pt-BR" sz="2600" b="0" i="0" dirty="0">
                <a:solidFill>
                  <a:srgbClr val="1F4E79"/>
                </a:solidFill>
                <a:effectLst/>
              </a:rPr>
              <a:t>não foi alterada a propriedade color, isso porque na declaração da regra a seleção é feita com base na classe </a:t>
            </a:r>
            <a:r>
              <a:rPr lang="pt-BR" sz="2600" b="1" i="1" dirty="0" err="1">
                <a:solidFill>
                  <a:srgbClr val="1F4E79"/>
                </a:solidFill>
                <a:effectLst/>
              </a:rPr>
              <a:t>corAzul</a:t>
            </a:r>
            <a:endParaRPr lang="pt-BR" sz="2600" b="0" i="1" dirty="0">
              <a:solidFill>
                <a:srgbClr val="1F4E79"/>
              </a:solidFill>
              <a:effectLst/>
            </a:endParaRPr>
          </a:p>
          <a:p>
            <a:pPr marL="457200" indent="-457200" algn="just">
              <a:buFont typeface="Arial" panose="020B0604020202020204" pitchFamily="34" charset="0"/>
              <a:buChar char="•"/>
            </a:pPr>
            <a:endParaRPr lang="pt-BR" sz="1000" b="0" i="0" dirty="0">
              <a:solidFill>
                <a:srgbClr val="1F4E79"/>
              </a:solidFill>
              <a:effectLst/>
            </a:endParaRPr>
          </a:p>
          <a:p>
            <a:pPr marL="457200" indent="-457200" algn="just">
              <a:buFont typeface="Arial" panose="020B0604020202020204" pitchFamily="34" charset="0"/>
              <a:buChar char="•"/>
            </a:pPr>
            <a:r>
              <a:rPr lang="pt-BR" sz="2600" b="0" i="0" dirty="0">
                <a:solidFill>
                  <a:srgbClr val="1F4E79"/>
                </a:solidFill>
                <a:effectLst/>
              </a:rPr>
              <a:t>Desta forma todos os elementos que tiverem como atributo a classe </a:t>
            </a:r>
            <a:r>
              <a:rPr lang="pt-BR" sz="2600" b="1" i="1" dirty="0" err="1">
                <a:solidFill>
                  <a:srgbClr val="1F4E79"/>
                </a:solidFill>
                <a:effectLst/>
              </a:rPr>
              <a:t>corAzul</a:t>
            </a:r>
            <a:r>
              <a:rPr lang="pt-BR" sz="2600" b="0" i="0" dirty="0">
                <a:solidFill>
                  <a:srgbClr val="1F4E79"/>
                </a:solidFill>
                <a:effectLst/>
              </a:rPr>
              <a:t> serão alterados para a cor de seu conteúdo. </a:t>
            </a:r>
            <a:endParaRPr lang="pt-BR" sz="2600" dirty="0">
              <a:solidFill>
                <a:srgbClr val="1F4E79"/>
              </a:solidFill>
            </a:endParaRPr>
          </a:p>
        </p:txBody>
      </p:sp>
    </p:spTree>
    <p:extLst>
      <p:ext uri="{BB962C8B-B14F-4D97-AF65-F5344CB8AC3E}">
        <p14:creationId xmlns:p14="http://schemas.microsoft.com/office/powerpoint/2010/main" val="574200861"/>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tor por uma classe">
            <a:extLst>
              <a:ext uri="{FF2B5EF4-FFF2-40B4-BE49-F238E27FC236}">
                <a16:creationId xmlns:a16="http://schemas.microsoft.com/office/drawing/2014/main" id="{7877CD81-E9A1-58D9-FDA8-6BDC3164E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 y="178904"/>
            <a:ext cx="12191253" cy="646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88417"/>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41C5E82-38B1-7EEB-8001-889E4285E608}"/>
              </a:ext>
            </a:extLst>
          </p:cNvPr>
          <p:cNvSpPr txBox="1"/>
          <p:nvPr/>
        </p:nvSpPr>
        <p:spPr>
          <a:xfrm>
            <a:off x="1712806" y="413735"/>
            <a:ext cx="7149926" cy="707886"/>
          </a:xfrm>
          <a:prstGeom prst="rect">
            <a:avLst/>
          </a:prstGeom>
          <a:noFill/>
        </p:spPr>
        <p:txBody>
          <a:bodyPr wrap="square">
            <a:spAutoFit/>
          </a:bodyPr>
          <a:lstStyle/>
          <a:p>
            <a:pPr algn="l"/>
            <a:r>
              <a:rPr lang="pt-BR" sz="4000" i="0" dirty="0">
                <a:solidFill>
                  <a:srgbClr val="F1931D"/>
                </a:solidFill>
                <a:effectLst/>
                <a:latin typeface="Gotham Black" pitchFamily="50" charset="0"/>
              </a:rPr>
              <a:t>SELEÇÃO POR ID</a:t>
            </a:r>
          </a:p>
        </p:txBody>
      </p:sp>
      <p:sp>
        <p:nvSpPr>
          <p:cNvPr id="8" name="CaixaDeTexto 7">
            <a:extLst>
              <a:ext uri="{FF2B5EF4-FFF2-40B4-BE49-F238E27FC236}">
                <a16:creationId xmlns:a16="http://schemas.microsoft.com/office/drawing/2014/main" id="{CF528578-8D06-9560-8FE8-317CD01D6AF9}"/>
              </a:ext>
            </a:extLst>
          </p:cNvPr>
          <p:cNvSpPr txBox="1"/>
          <p:nvPr/>
        </p:nvSpPr>
        <p:spPr>
          <a:xfrm>
            <a:off x="1712806" y="1364598"/>
            <a:ext cx="8958066" cy="4001095"/>
          </a:xfrm>
          <a:prstGeom prst="rect">
            <a:avLst/>
          </a:prstGeom>
          <a:noFill/>
        </p:spPr>
        <p:txBody>
          <a:bodyPr wrap="square">
            <a:spAutoFit/>
          </a:bodyPr>
          <a:lstStyle/>
          <a:p>
            <a:pPr marL="457200" indent="-457200" algn="just">
              <a:buFont typeface="Arial" panose="020B0604020202020204" pitchFamily="34" charset="0"/>
              <a:buChar char="•"/>
            </a:pPr>
            <a:r>
              <a:rPr lang="pt-BR" sz="2600" i="0" dirty="0">
                <a:solidFill>
                  <a:srgbClr val="1F4E79"/>
                </a:solidFill>
                <a:effectLst/>
              </a:rPr>
              <a:t>Consiste na seleção de elementos por meio do nome de um id que foi definido como atributo. Tem como sintaxe o </a:t>
            </a:r>
            <a:r>
              <a:rPr lang="pt-BR" sz="2600" b="1" i="1" dirty="0">
                <a:solidFill>
                  <a:srgbClr val="1F4E79"/>
                </a:solidFill>
                <a:effectLst/>
              </a:rPr>
              <a:t>caractere</a:t>
            </a:r>
            <a:r>
              <a:rPr lang="pt-BR" sz="2600" b="1" i="0" dirty="0">
                <a:solidFill>
                  <a:srgbClr val="1F4E79"/>
                </a:solidFill>
                <a:effectLst/>
              </a:rPr>
              <a:t> </a:t>
            </a:r>
            <a:r>
              <a:rPr lang="pt-BR" sz="2600" b="1" i="1" dirty="0">
                <a:solidFill>
                  <a:srgbClr val="1F4E79"/>
                </a:solidFill>
                <a:effectLst/>
              </a:rPr>
              <a:t>#</a:t>
            </a:r>
            <a:r>
              <a:rPr lang="pt-BR" sz="2600" b="1" i="0" dirty="0">
                <a:solidFill>
                  <a:srgbClr val="1F4E79"/>
                </a:solidFill>
                <a:effectLst/>
              </a:rPr>
              <a:t> </a:t>
            </a:r>
            <a:r>
              <a:rPr lang="pt-BR" sz="2600" i="0" dirty="0">
                <a:solidFill>
                  <a:srgbClr val="1F4E79"/>
                </a:solidFill>
                <a:effectLst/>
              </a:rPr>
              <a:t>seguido do </a:t>
            </a:r>
            <a:r>
              <a:rPr lang="pt-BR" sz="2600" b="1" i="1" dirty="0">
                <a:solidFill>
                  <a:srgbClr val="1F4E79"/>
                </a:solidFill>
                <a:effectLst/>
              </a:rPr>
              <a:t>nome</a:t>
            </a:r>
            <a:r>
              <a:rPr lang="pt-BR" sz="2600" b="1" i="0" dirty="0">
                <a:solidFill>
                  <a:srgbClr val="1F4E79"/>
                </a:solidFill>
                <a:effectLst/>
              </a:rPr>
              <a:t> </a:t>
            </a:r>
            <a:r>
              <a:rPr lang="pt-BR" sz="2600" b="1" i="1" dirty="0">
                <a:solidFill>
                  <a:srgbClr val="1F4E79"/>
                </a:solidFill>
                <a:effectLst/>
              </a:rPr>
              <a:t>do</a:t>
            </a:r>
            <a:r>
              <a:rPr lang="pt-BR" sz="2600" b="1" i="0" dirty="0">
                <a:solidFill>
                  <a:srgbClr val="1F4E79"/>
                </a:solidFill>
                <a:effectLst/>
              </a:rPr>
              <a:t> </a:t>
            </a:r>
            <a:r>
              <a:rPr lang="pt-BR" sz="2600" b="1" i="1" dirty="0">
                <a:solidFill>
                  <a:srgbClr val="1F4E79"/>
                </a:solidFill>
                <a:effectLst/>
              </a:rPr>
              <a:t>id</a:t>
            </a:r>
            <a:r>
              <a:rPr lang="pt-BR" sz="2600" i="0" dirty="0">
                <a:solidFill>
                  <a:srgbClr val="1F4E79"/>
                </a:solidFill>
                <a:effectLst/>
              </a:rPr>
              <a:t>.</a:t>
            </a:r>
          </a:p>
          <a:p>
            <a:pPr marL="457200" indent="-457200" algn="just">
              <a:buFont typeface="Arial" panose="020B0604020202020204" pitchFamily="34" charset="0"/>
              <a:buChar char="•"/>
            </a:pPr>
            <a:endParaRPr lang="pt-BR" sz="1000" dirty="0">
              <a:solidFill>
                <a:srgbClr val="1F4E79"/>
              </a:solidFill>
            </a:endParaRPr>
          </a:p>
          <a:p>
            <a:pPr marL="457200" indent="-457200" algn="just">
              <a:buFont typeface="Arial" panose="020B0604020202020204" pitchFamily="34" charset="0"/>
              <a:buChar char="•"/>
            </a:pPr>
            <a:r>
              <a:rPr lang="pt-BR" sz="2600" dirty="0">
                <a:solidFill>
                  <a:srgbClr val="1F4E79"/>
                </a:solidFill>
              </a:rPr>
              <a:t>N</a:t>
            </a:r>
            <a:r>
              <a:rPr lang="pt-BR" sz="2600" i="0" dirty="0">
                <a:solidFill>
                  <a:srgbClr val="1F4E79"/>
                </a:solidFill>
                <a:effectLst/>
              </a:rPr>
              <a:t>a figura a seguir definimos uma regra que apenas o elemento com </a:t>
            </a:r>
            <a:r>
              <a:rPr lang="pt-BR" sz="2600" b="1" i="1" dirty="0">
                <a:solidFill>
                  <a:srgbClr val="1F4E79"/>
                </a:solidFill>
                <a:effectLst/>
              </a:rPr>
              <a:t>atributo</a:t>
            </a:r>
            <a:r>
              <a:rPr lang="pt-BR" sz="2600" b="1" i="0" dirty="0">
                <a:solidFill>
                  <a:srgbClr val="1F4E79"/>
                </a:solidFill>
                <a:effectLst/>
              </a:rPr>
              <a:t> </a:t>
            </a:r>
            <a:r>
              <a:rPr lang="pt-BR" sz="2600" b="1" i="1" dirty="0">
                <a:solidFill>
                  <a:srgbClr val="1F4E79"/>
                </a:solidFill>
                <a:effectLst/>
              </a:rPr>
              <a:t>id</a:t>
            </a:r>
            <a:r>
              <a:rPr lang="pt-BR" sz="2600" b="1" i="0" dirty="0">
                <a:solidFill>
                  <a:srgbClr val="1F4E79"/>
                </a:solidFill>
                <a:effectLst/>
              </a:rPr>
              <a:t> </a:t>
            </a:r>
            <a:r>
              <a:rPr lang="pt-BR" sz="2600" i="0" dirty="0">
                <a:solidFill>
                  <a:srgbClr val="1F4E79"/>
                </a:solidFill>
                <a:effectLst/>
              </a:rPr>
              <a:t>igual a </a:t>
            </a:r>
            <a:r>
              <a:rPr lang="pt-BR" sz="2600" b="1" i="1" dirty="0" err="1">
                <a:solidFill>
                  <a:srgbClr val="1F4E79"/>
                </a:solidFill>
                <a:effectLst/>
              </a:rPr>
              <a:t>corAzul</a:t>
            </a:r>
            <a:r>
              <a:rPr lang="pt-BR" sz="2600" i="0" dirty="0">
                <a:solidFill>
                  <a:srgbClr val="1F4E79"/>
                </a:solidFill>
                <a:effectLst/>
              </a:rPr>
              <a:t> teve a propriedade color modificada.</a:t>
            </a:r>
          </a:p>
          <a:p>
            <a:pPr marL="457200" indent="-457200" algn="just">
              <a:buFont typeface="Arial" panose="020B0604020202020204" pitchFamily="34" charset="0"/>
              <a:buChar char="•"/>
            </a:pPr>
            <a:endParaRPr lang="pt-BR" sz="1000" dirty="0">
              <a:solidFill>
                <a:srgbClr val="1F4E79"/>
              </a:solidFill>
            </a:endParaRPr>
          </a:p>
          <a:p>
            <a:pPr marL="457200" indent="-457200" algn="just">
              <a:buFont typeface="Arial" panose="020B0604020202020204" pitchFamily="34" charset="0"/>
              <a:buChar char="•"/>
            </a:pPr>
            <a:r>
              <a:rPr lang="pt-BR" sz="2600" b="0" i="0" dirty="0">
                <a:solidFill>
                  <a:srgbClr val="1F4E79"/>
                </a:solidFill>
                <a:effectLst/>
              </a:rPr>
              <a:t>Lembre-se que um </a:t>
            </a:r>
            <a:r>
              <a:rPr lang="pt-BR" sz="2600" b="1" i="1" dirty="0">
                <a:solidFill>
                  <a:srgbClr val="1F4E79"/>
                </a:solidFill>
                <a:effectLst/>
              </a:rPr>
              <a:t>id</a:t>
            </a:r>
            <a:r>
              <a:rPr lang="pt-BR" sz="2600" b="0" i="0" dirty="0">
                <a:solidFill>
                  <a:srgbClr val="1F4E79"/>
                </a:solidFill>
                <a:effectLst/>
              </a:rPr>
              <a:t> só pode pertencer a um único elemento HTML e o uso de </a:t>
            </a:r>
            <a:r>
              <a:rPr lang="pt-BR" sz="2600" b="1" i="1" dirty="0">
                <a:solidFill>
                  <a:srgbClr val="1F4E79"/>
                </a:solidFill>
                <a:effectLst/>
              </a:rPr>
              <a:t>classes</a:t>
            </a:r>
            <a:r>
              <a:rPr lang="pt-BR" sz="2600" b="0" i="0" dirty="0">
                <a:solidFill>
                  <a:srgbClr val="1F4E79"/>
                </a:solidFill>
                <a:effectLst/>
              </a:rPr>
              <a:t> são para selecionarmos um </a:t>
            </a:r>
            <a:r>
              <a:rPr lang="pt-BR" sz="2600" b="1" i="1" dirty="0">
                <a:solidFill>
                  <a:srgbClr val="1F4E79"/>
                </a:solidFill>
                <a:effectLst/>
              </a:rPr>
              <a:t>grupo</a:t>
            </a:r>
            <a:r>
              <a:rPr lang="pt-BR" sz="2600" b="1" i="0" dirty="0">
                <a:solidFill>
                  <a:srgbClr val="1F4E79"/>
                </a:solidFill>
                <a:effectLst/>
              </a:rPr>
              <a:t> </a:t>
            </a:r>
            <a:r>
              <a:rPr lang="pt-BR" sz="2600" b="1" i="1" dirty="0">
                <a:solidFill>
                  <a:srgbClr val="1F4E79"/>
                </a:solidFill>
                <a:effectLst/>
              </a:rPr>
              <a:t>de</a:t>
            </a:r>
            <a:r>
              <a:rPr lang="pt-BR" sz="2600" b="1" i="0" dirty="0">
                <a:solidFill>
                  <a:srgbClr val="1F4E79"/>
                </a:solidFill>
                <a:effectLst/>
              </a:rPr>
              <a:t> </a:t>
            </a:r>
            <a:r>
              <a:rPr lang="pt-BR" sz="2600" b="1" i="1" dirty="0">
                <a:solidFill>
                  <a:srgbClr val="1F4E79"/>
                </a:solidFill>
                <a:effectLst/>
              </a:rPr>
              <a:t>elementos</a:t>
            </a:r>
            <a:r>
              <a:rPr lang="pt-BR" sz="2600" b="1" i="0" dirty="0">
                <a:solidFill>
                  <a:srgbClr val="1F4E79"/>
                </a:solidFill>
                <a:effectLst/>
              </a:rPr>
              <a:t>.</a:t>
            </a:r>
            <a:endParaRPr lang="pt-BR" sz="2600" b="1" dirty="0">
              <a:solidFill>
                <a:srgbClr val="1F4E79"/>
              </a:solidFill>
            </a:endParaRPr>
          </a:p>
        </p:txBody>
      </p:sp>
    </p:spTree>
    <p:extLst>
      <p:ext uri="{BB962C8B-B14F-4D97-AF65-F5344CB8AC3E}">
        <p14:creationId xmlns:p14="http://schemas.microsoft.com/office/powerpoint/2010/main" val="1269975790"/>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letor por um id">
            <a:extLst>
              <a:ext uri="{FF2B5EF4-FFF2-40B4-BE49-F238E27FC236}">
                <a16:creationId xmlns:a16="http://schemas.microsoft.com/office/drawing/2014/main" id="{0882F6DE-F3CA-0141-3F64-C1D8BFCE5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962"/>
            <a:ext cx="12191252" cy="646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536644"/>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B516A178-E6FF-78B7-3EA7-C65118D9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27" y="1776434"/>
            <a:ext cx="999262" cy="1409427"/>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41C5E82-38B1-7EEB-8001-889E4285E608}"/>
              </a:ext>
            </a:extLst>
          </p:cNvPr>
          <p:cNvSpPr txBox="1"/>
          <p:nvPr/>
        </p:nvSpPr>
        <p:spPr>
          <a:xfrm>
            <a:off x="1616967" y="443214"/>
            <a:ext cx="8754456" cy="707886"/>
          </a:xfrm>
          <a:prstGeom prst="rect">
            <a:avLst/>
          </a:prstGeom>
          <a:noFill/>
        </p:spPr>
        <p:txBody>
          <a:bodyPr wrap="square">
            <a:spAutoFit/>
          </a:bodyPr>
          <a:lstStyle/>
          <a:p>
            <a:pPr algn="l"/>
            <a:r>
              <a:rPr lang="pt-BR" sz="4000" i="0" dirty="0">
                <a:solidFill>
                  <a:srgbClr val="F1931D"/>
                </a:solidFill>
                <a:effectLst/>
                <a:latin typeface="Gotham Black" pitchFamily="50" charset="0"/>
              </a:rPr>
              <a:t>USAR CLASSE OU ID ?</a:t>
            </a:r>
          </a:p>
        </p:txBody>
      </p:sp>
      <p:sp>
        <p:nvSpPr>
          <p:cNvPr id="8" name="CaixaDeTexto 7">
            <a:extLst>
              <a:ext uri="{FF2B5EF4-FFF2-40B4-BE49-F238E27FC236}">
                <a16:creationId xmlns:a16="http://schemas.microsoft.com/office/drawing/2014/main" id="{CF528578-8D06-9560-8FE8-317CD01D6AF9}"/>
              </a:ext>
            </a:extLst>
          </p:cNvPr>
          <p:cNvSpPr txBox="1"/>
          <p:nvPr/>
        </p:nvSpPr>
        <p:spPr>
          <a:xfrm>
            <a:off x="1616967" y="1305695"/>
            <a:ext cx="8958066" cy="4401205"/>
          </a:xfrm>
          <a:prstGeom prst="rect">
            <a:avLst/>
          </a:prstGeom>
          <a:noFill/>
        </p:spPr>
        <p:txBody>
          <a:bodyPr wrap="square">
            <a:spAutoFit/>
          </a:bodyPr>
          <a:lstStyle/>
          <a:p>
            <a:pPr marL="457200" indent="-457200" algn="just">
              <a:buFont typeface="Arial" panose="020B0604020202020204" pitchFamily="34" charset="0"/>
              <a:buChar char="•"/>
            </a:pPr>
            <a:r>
              <a:rPr lang="pt-BR" sz="2600" i="0" dirty="0">
                <a:solidFill>
                  <a:srgbClr val="1F4E79"/>
                </a:solidFill>
                <a:effectLst/>
              </a:rPr>
              <a:t>O seletor de </a:t>
            </a:r>
            <a:r>
              <a:rPr lang="pt-BR" sz="2600" b="1" i="1" dirty="0">
                <a:solidFill>
                  <a:srgbClr val="1F4E79"/>
                </a:solidFill>
                <a:effectLst/>
              </a:rPr>
              <a:t>classe</a:t>
            </a:r>
            <a:r>
              <a:rPr lang="pt-BR" sz="2600" i="0" dirty="0">
                <a:solidFill>
                  <a:srgbClr val="1F4E79"/>
                </a:solidFill>
                <a:effectLst/>
              </a:rPr>
              <a:t> deve ser usado quando </a:t>
            </a:r>
            <a:r>
              <a:rPr lang="pt-BR" sz="2600" b="1" i="1" dirty="0">
                <a:solidFill>
                  <a:srgbClr val="1F4E79"/>
                </a:solidFill>
                <a:effectLst/>
              </a:rPr>
              <a:t>muitos</a:t>
            </a:r>
            <a:r>
              <a:rPr lang="pt-BR" sz="2600" i="0" dirty="0">
                <a:solidFill>
                  <a:srgbClr val="1F4E79"/>
                </a:solidFill>
                <a:effectLst/>
              </a:rPr>
              <a:t> </a:t>
            </a:r>
            <a:r>
              <a:rPr lang="pt-BR" sz="2600" b="1" i="1" dirty="0">
                <a:solidFill>
                  <a:srgbClr val="1F4E79"/>
                </a:solidFill>
                <a:effectLst/>
              </a:rPr>
              <a:t>elementos</a:t>
            </a:r>
            <a:r>
              <a:rPr lang="pt-BR" sz="2600" i="0" dirty="0">
                <a:solidFill>
                  <a:srgbClr val="1F4E79"/>
                </a:solidFill>
                <a:effectLst/>
              </a:rPr>
              <a:t> compartilham do </a:t>
            </a:r>
            <a:r>
              <a:rPr lang="pt-BR" sz="2600" b="1" i="1" dirty="0">
                <a:solidFill>
                  <a:srgbClr val="1F4E79"/>
                </a:solidFill>
                <a:effectLst/>
              </a:rPr>
              <a:t>estilo</a:t>
            </a:r>
            <a:r>
              <a:rPr lang="pt-BR" sz="2600" i="0" dirty="0">
                <a:solidFill>
                  <a:srgbClr val="1F4E79"/>
                </a:solidFill>
                <a:effectLst/>
              </a:rPr>
              <a:t> definido na regra. Por exemplo, se queremos alterar todos os parágrafos em uma página utilizamos o </a:t>
            </a:r>
            <a:r>
              <a:rPr lang="pt-BR" sz="2600" b="1" i="1" dirty="0">
                <a:solidFill>
                  <a:srgbClr val="1F4E79"/>
                </a:solidFill>
                <a:effectLst/>
              </a:rPr>
              <a:t>seletor</a:t>
            </a:r>
            <a:r>
              <a:rPr lang="pt-BR" sz="2600" i="0" dirty="0">
                <a:solidFill>
                  <a:srgbClr val="1F4E79"/>
                </a:solidFill>
                <a:effectLst/>
              </a:rPr>
              <a:t> </a:t>
            </a:r>
            <a:r>
              <a:rPr lang="pt-BR" sz="2600" b="1" i="1" dirty="0">
                <a:solidFill>
                  <a:srgbClr val="1F4E79"/>
                </a:solidFill>
                <a:effectLst/>
              </a:rPr>
              <a:t>de</a:t>
            </a:r>
            <a:r>
              <a:rPr lang="pt-BR" sz="2600" i="0" dirty="0">
                <a:solidFill>
                  <a:srgbClr val="1F4E79"/>
                </a:solidFill>
                <a:effectLst/>
              </a:rPr>
              <a:t> </a:t>
            </a:r>
            <a:r>
              <a:rPr lang="pt-BR" sz="2600" b="1" i="1" dirty="0">
                <a:solidFill>
                  <a:srgbClr val="1F4E79"/>
                </a:solidFill>
                <a:effectLst/>
              </a:rPr>
              <a:t>classe</a:t>
            </a:r>
            <a:r>
              <a:rPr lang="pt-BR" sz="2600" i="0" dirty="0">
                <a:solidFill>
                  <a:srgbClr val="1F4E79"/>
                </a:solidFill>
                <a:effectLst/>
              </a:rPr>
              <a:t>.</a:t>
            </a:r>
          </a:p>
          <a:p>
            <a:pPr marL="457200" indent="-457200" algn="just">
              <a:buFont typeface="Arial" panose="020B0604020202020204" pitchFamily="34" charset="0"/>
              <a:buChar char="•"/>
            </a:pPr>
            <a:endParaRPr lang="pt-BR" sz="1000" i="0" dirty="0">
              <a:solidFill>
                <a:srgbClr val="1F4E79"/>
              </a:solidFill>
              <a:effectLst/>
            </a:endParaRPr>
          </a:p>
          <a:p>
            <a:pPr marL="457200" indent="-457200" algn="just">
              <a:buFont typeface="Arial" panose="020B0604020202020204" pitchFamily="34" charset="0"/>
              <a:buChar char="•"/>
            </a:pPr>
            <a:r>
              <a:rPr lang="pt-BR" sz="2600" i="0" dirty="0">
                <a:solidFill>
                  <a:srgbClr val="1F4E79"/>
                </a:solidFill>
                <a:effectLst/>
              </a:rPr>
              <a:t>O seletor de </a:t>
            </a:r>
            <a:r>
              <a:rPr lang="pt-BR" sz="2600" b="1" i="1" dirty="0">
                <a:solidFill>
                  <a:srgbClr val="1F4E79"/>
                </a:solidFill>
                <a:effectLst/>
              </a:rPr>
              <a:t>id</a:t>
            </a:r>
            <a:r>
              <a:rPr lang="pt-BR" sz="2600" i="0" dirty="0">
                <a:solidFill>
                  <a:srgbClr val="1F4E79"/>
                </a:solidFill>
                <a:effectLst/>
              </a:rPr>
              <a:t> deve ser utilizado quando </a:t>
            </a:r>
            <a:r>
              <a:rPr lang="pt-BR" sz="2600" b="1" i="1" dirty="0">
                <a:solidFill>
                  <a:srgbClr val="1F4E79"/>
                </a:solidFill>
                <a:effectLst/>
              </a:rPr>
              <a:t>apenas</a:t>
            </a:r>
            <a:r>
              <a:rPr lang="pt-BR" sz="2600" i="0" dirty="0">
                <a:solidFill>
                  <a:srgbClr val="1F4E79"/>
                </a:solidFill>
                <a:effectLst/>
              </a:rPr>
              <a:t> </a:t>
            </a:r>
            <a:r>
              <a:rPr lang="pt-BR" sz="2600" b="1" i="1" dirty="0">
                <a:solidFill>
                  <a:srgbClr val="1F4E79"/>
                </a:solidFill>
                <a:effectLst/>
              </a:rPr>
              <a:t>um</a:t>
            </a:r>
            <a:r>
              <a:rPr lang="pt-BR" sz="2600" i="0" dirty="0">
                <a:solidFill>
                  <a:srgbClr val="1F4E79"/>
                </a:solidFill>
                <a:effectLst/>
              </a:rPr>
              <a:t> </a:t>
            </a:r>
            <a:r>
              <a:rPr lang="pt-BR" sz="2600" b="1" i="1" dirty="0">
                <a:solidFill>
                  <a:srgbClr val="1F4E79"/>
                </a:solidFill>
                <a:effectLst/>
              </a:rPr>
              <a:t>elemento</a:t>
            </a:r>
            <a:r>
              <a:rPr lang="pt-BR" sz="2600" i="0" dirty="0">
                <a:solidFill>
                  <a:srgbClr val="1F4E79"/>
                </a:solidFill>
                <a:effectLst/>
              </a:rPr>
              <a:t> deve receber o </a:t>
            </a:r>
            <a:r>
              <a:rPr lang="pt-BR" sz="2600" b="1" i="1" dirty="0">
                <a:solidFill>
                  <a:srgbClr val="1F4E79"/>
                </a:solidFill>
                <a:effectLst/>
              </a:rPr>
              <a:t>estilo</a:t>
            </a:r>
            <a:r>
              <a:rPr lang="pt-BR" sz="2600" i="0" dirty="0">
                <a:solidFill>
                  <a:srgbClr val="1F4E79"/>
                </a:solidFill>
                <a:effectLst/>
              </a:rPr>
              <a:t> definido na regra. Dessa forma, o elemento terá um </a:t>
            </a:r>
            <a:r>
              <a:rPr lang="pt-BR" sz="2600" b="1" i="1" dirty="0">
                <a:solidFill>
                  <a:srgbClr val="1F4E79"/>
                </a:solidFill>
                <a:effectLst/>
              </a:rPr>
              <a:t>estilo</a:t>
            </a:r>
            <a:r>
              <a:rPr lang="pt-BR" sz="2600" i="0" dirty="0">
                <a:solidFill>
                  <a:srgbClr val="1F4E79"/>
                </a:solidFill>
                <a:effectLst/>
              </a:rPr>
              <a:t> </a:t>
            </a:r>
            <a:r>
              <a:rPr lang="pt-BR" sz="2600" b="1" i="1" dirty="0">
                <a:solidFill>
                  <a:srgbClr val="1F4E79"/>
                </a:solidFill>
                <a:effectLst/>
              </a:rPr>
              <a:t>único</a:t>
            </a:r>
            <a:r>
              <a:rPr lang="pt-BR" sz="2600" i="0" dirty="0">
                <a:solidFill>
                  <a:srgbClr val="1F4E79"/>
                </a:solidFill>
                <a:effectLst/>
              </a:rPr>
              <a:t> na página e geralmente ele não se repete nela. </a:t>
            </a:r>
          </a:p>
          <a:p>
            <a:pPr marL="457200" indent="-457200" algn="just">
              <a:buFont typeface="Arial" panose="020B0604020202020204" pitchFamily="34" charset="0"/>
              <a:buChar char="•"/>
            </a:pPr>
            <a:endParaRPr lang="pt-BR" sz="1000" i="0" dirty="0">
              <a:solidFill>
                <a:srgbClr val="1F4E79"/>
              </a:solidFill>
              <a:effectLst/>
            </a:endParaRPr>
          </a:p>
          <a:p>
            <a:pPr marL="457200" indent="-457200" algn="just">
              <a:buFont typeface="Arial" panose="020B0604020202020204" pitchFamily="34" charset="0"/>
              <a:buChar char="•"/>
            </a:pPr>
            <a:r>
              <a:rPr lang="pt-BR" sz="2600" i="0" dirty="0">
                <a:solidFill>
                  <a:srgbClr val="1F4E79"/>
                </a:solidFill>
                <a:effectLst/>
              </a:rPr>
              <a:t>Portanto, lembre-se de usar </a:t>
            </a:r>
            <a:r>
              <a:rPr lang="pt-BR" sz="2600" b="1" i="1" dirty="0">
                <a:solidFill>
                  <a:srgbClr val="1F4E79"/>
                </a:solidFill>
                <a:effectLst/>
              </a:rPr>
              <a:t>id</a:t>
            </a:r>
            <a:r>
              <a:rPr lang="pt-BR" sz="2600" i="0" dirty="0">
                <a:solidFill>
                  <a:srgbClr val="1F4E79"/>
                </a:solidFill>
                <a:effectLst/>
              </a:rPr>
              <a:t> se o elemento não se repete na página. Em outro caso, use o seletor de </a:t>
            </a:r>
            <a:r>
              <a:rPr lang="pt-BR" sz="2600" b="1" i="1" dirty="0">
                <a:solidFill>
                  <a:srgbClr val="1F4E79"/>
                </a:solidFill>
                <a:effectLst/>
              </a:rPr>
              <a:t>classe</a:t>
            </a:r>
            <a:r>
              <a:rPr lang="pt-BR" sz="2600" i="0" dirty="0">
                <a:solidFill>
                  <a:srgbClr val="1F4E79"/>
                </a:solidFill>
                <a:effectLst/>
              </a:rPr>
              <a:t>.</a:t>
            </a:r>
            <a:endParaRPr lang="pt-BR" sz="2600" b="1" dirty="0">
              <a:solidFill>
                <a:srgbClr val="1F4E79"/>
              </a:solidFill>
            </a:endParaRPr>
          </a:p>
        </p:txBody>
      </p:sp>
    </p:spTree>
    <p:extLst>
      <p:ext uri="{BB962C8B-B14F-4D97-AF65-F5344CB8AC3E}">
        <p14:creationId xmlns:p14="http://schemas.microsoft.com/office/powerpoint/2010/main" val="3180557356"/>
      </p:ext>
    </p:extLst>
  </p:cSld>
  <p:clrMapOvr>
    <a:masterClrMapping/>
  </p:clrMapOvr>
  <p:transition spd="slow">
    <p:push dir="u"/>
  </p:transition>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67FB1C2E5C1ED4D881477E67D455448" ma:contentTypeVersion="9" ma:contentTypeDescription="Crie um novo documento." ma:contentTypeScope="" ma:versionID="78b0f8c3cc3de7988985715016324219">
  <xsd:schema xmlns:xsd="http://www.w3.org/2001/XMLSchema" xmlns:xs="http://www.w3.org/2001/XMLSchema" xmlns:p="http://schemas.microsoft.com/office/2006/metadata/properties" xmlns:ns2="75809fa6-8e3b-44db-b110-7f6dce877c61" xmlns:ns3="af313c46-e881-4669-94c1-566e3abbd92a" targetNamespace="http://schemas.microsoft.com/office/2006/metadata/properties" ma:root="true" ma:fieldsID="20e6d8e519958f80111a924b2c88c60e" ns2:_="" ns3:_="">
    <xsd:import namespace="75809fa6-8e3b-44db-b110-7f6dce877c61"/>
    <xsd:import namespace="af313c46-e881-4669-94c1-566e3abbd92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809fa6-8e3b-44db-b110-7f6dce877c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cceff4b2-fc7e-4d7a-bdfe-817c3b0d8f82"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313c46-e881-4669-94c1-566e3abbd92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b075068-647c-4dc9-8780-9a0f30bda797}" ma:internalName="TaxCatchAll" ma:showField="CatchAllData" ma:web="af313c46-e881-4669-94c1-566e3abbd92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f313c46-e881-4669-94c1-566e3abbd92a" xsi:nil="true"/>
    <lcf76f155ced4ddcb4097134ff3c332f xmlns="75809fa6-8e3b-44db-b110-7f6dce877c6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2A5941E-C93C-4EAB-A305-886DF167BC5F}"/>
</file>

<file path=customXml/itemProps2.xml><?xml version="1.0" encoding="utf-8"?>
<ds:datastoreItem xmlns:ds="http://schemas.openxmlformats.org/officeDocument/2006/customXml" ds:itemID="{05E8B426-1864-414A-AD51-963B75F7639C}"/>
</file>

<file path=customXml/itemProps3.xml><?xml version="1.0" encoding="utf-8"?>
<ds:datastoreItem xmlns:ds="http://schemas.openxmlformats.org/officeDocument/2006/customXml" ds:itemID="{AAE8DE93-2EA7-4718-BAAD-85143E5F6DC0}"/>
</file>

<file path=docProps/app.xml><?xml version="1.0" encoding="utf-8"?>
<Properties xmlns="http://schemas.openxmlformats.org/officeDocument/2006/extended-properties" xmlns:vt="http://schemas.openxmlformats.org/officeDocument/2006/docPropsVTypes">
  <TotalTime>1614</TotalTime>
  <Words>4619</Words>
  <Application>Microsoft Office PowerPoint</Application>
  <PresentationFormat>Widescreen</PresentationFormat>
  <Paragraphs>380</Paragraphs>
  <Slides>121</Slides>
  <Notes>0</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121</vt:i4>
      </vt:variant>
    </vt:vector>
  </HeadingPairs>
  <TitlesOfParts>
    <vt:vector size="134" baseType="lpstr">
      <vt:lpstr>Abadi</vt:lpstr>
      <vt:lpstr>Arial</vt:lpstr>
      <vt:lpstr>Calibri</vt:lpstr>
      <vt:lpstr>Calibri Light</vt:lpstr>
      <vt:lpstr>Cambria</vt:lpstr>
      <vt:lpstr>Consolas</vt:lpstr>
      <vt:lpstr>Courier New</vt:lpstr>
      <vt:lpstr>Gotham</vt:lpstr>
      <vt:lpstr>Gotham Black</vt:lpstr>
      <vt:lpstr>Open Sans</vt:lpstr>
      <vt:lpstr>Source Serif Pro</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Principais partes da estrutura de uma aplicação Web</vt:lpstr>
      <vt:lpstr>Apresentação do PowerPoint</vt:lpstr>
      <vt:lpstr>Desenvolvedor Back-end ?</vt:lpstr>
      <vt:lpstr>Desenvolvedor Front-end ?</vt:lpstr>
      <vt:lpstr>O que é uma API?</vt:lpstr>
      <vt:lpstr>Aplicações web mais conhecidas </vt:lpstr>
      <vt:lpstr>Apresentação do PowerPoint</vt:lpstr>
      <vt:lpstr>Apresentação do PowerPoint</vt:lpstr>
      <vt:lpstr>Sintaxe do HTML</vt:lpstr>
      <vt:lpstr>Apresentação do PowerPoint</vt:lpstr>
      <vt:lpstr>Apresentação do PowerPoint</vt:lpstr>
      <vt:lpstr>Apresentação do PowerPoint</vt:lpstr>
      <vt:lpstr>O que é TAG?</vt:lpstr>
      <vt:lpstr>Atributos</vt:lpstr>
      <vt:lpstr>Atributos</vt:lpstr>
      <vt:lpstr>Tags HTML Estruturais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Head</vt:lpstr>
      <vt:lpstr>Apresentação do PowerPoint</vt:lpstr>
      <vt:lpstr>Body</vt:lpstr>
      <vt:lpstr>Apresentação do PowerPoint</vt:lpstr>
      <vt:lpstr>Eu ainda uso &lt;font&gt;, &lt;center&gt;, &lt;s&gt;, &lt;u&gt;, …</vt:lpstr>
      <vt:lpstr>Apresentação do PowerPoint</vt:lpstr>
      <vt:lpstr>Apresentação do PowerPoint</vt:lpstr>
      <vt:lpstr>Apresentação do PowerPoint</vt:lpstr>
      <vt:lpstr>Tags HTML, aí vamos nós</vt:lpstr>
      <vt:lpstr>Apresentação do PowerPoint</vt:lpstr>
      <vt:lpstr>Apresentação do PowerPoint</vt:lpstr>
      <vt:lpstr>Escolhendo um editor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As tags também podem ter atributos e valores, que vão configurar seu comportamento:</vt:lpstr>
      <vt:lpstr>Para realizar um link, podemos chamar as tags &lt;a&gt;&lt;/a&gt; com o atributo href. Por exemplo, caso você queira criar um link no seu texto que redirecione à página inicial do google:</vt:lpstr>
      <vt:lpstr>Apresentação do PowerPoint</vt:lpstr>
      <vt:lpstr>Direitos autorais </vt:lpstr>
      <vt:lpstr>E onde encontro imagens de domínio público?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ADICIONANDO FONTES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da Mota Vieira</dc:creator>
  <cp:lastModifiedBy>Marcelo Lima Oliveira Santos</cp:lastModifiedBy>
  <cp:revision>37</cp:revision>
  <dcterms:created xsi:type="dcterms:W3CDTF">2023-03-23T12:46:23Z</dcterms:created>
  <dcterms:modified xsi:type="dcterms:W3CDTF">2024-01-30T22:18:41Z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0x010100A67FB1C2E5C1ED4D881477E67D455448</vt:lpwstr>
  </property>
</Properties>
</file>